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53"/>
  </p:notesMasterIdLst>
  <p:sldIdLst>
    <p:sldId id="358" r:id="rId2"/>
    <p:sldId id="476" r:id="rId3"/>
    <p:sldId id="455" r:id="rId4"/>
    <p:sldId id="469" r:id="rId5"/>
    <p:sldId id="472" r:id="rId6"/>
    <p:sldId id="471" r:id="rId7"/>
    <p:sldId id="456" r:id="rId8"/>
    <p:sldId id="480" r:id="rId9"/>
    <p:sldId id="552" r:id="rId10"/>
    <p:sldId id="481" r:id="rId11"/>
    <p:sldId id="623" r:id="rId12"/>
    <p:sldId id="654" r:id="rId13"/>
    <p:sldId id="479" r:id="rId14"/>
    <p:sldId id="475" r:id="rId15"/>
    <p:sldId id="621" r:id="rId16"/>
    <p:sldId id="620" r:id="rId17"/>
    <p:sldId id="622" r:id="rId18"/>
    <p:sldId id="624" r:id="rId19"/>
    <p:sldId id="625" r:id="rId20"/>
    <p:sldId id="626" r:id="rId21"/>
    <p:sldId id="627" r:id="rId22"/>
    <p:sldId id="628" r:id="rId23"/>
    <p:sldId id="629" r:id="rId24"/>
    <p:sldId id="635" r:id="rId25"/>
    <p:sldId id="631" r:id="rId26"/>
    <p:sldId id="630" r:id="rId27"/>
    <p:sldId id="636" r:id="rId28"/>
    <p:sldId id="637" r:id="rId29"/>
    <p:sldId id="638" r:id="rId30"/>
    <p:sldId id="639" r:id="rId31"/>
    <p:sldId id="640" r:id="rId32"/>
    <p:sldId id="641" r:id="rId33"/>
    <p:sldId id="642" r:id="rId34"/>
    <p:sldId id="643" r:id="rId35"/>
    <p:sldId id="644" r:id="rId36"/>
    <p:sldId id="645" r:id="rId37"/>
    <p:sldId id="647" r:id="rId38"/>
    <p:sldId id="646" r:id="rId39"/>
    <p:sldId id="649" r:id="rId40"/>
    <p:sldId id="648" r:id="rId41"/>
    <p:sldId id="650" r:id="rId42"/>
    <p:sldId id="651" r:id="rId43"/>
    <p:sldId id="632" r:id="rId44"/>
    <p:sldId id="653" r:id="rId45"/>
    <p:sldId id="633" r:id="rId46"/>
    <p:sldId id="617" r:id="rId47"/>
    <p:sldId id="614" r:id="rId48"/>
    <p:sldId id="618" r:id="rId49"/>
    <p:sldId id="615" r:id="rId50"/>
    <p:sldId id="619" r:id="rId51"/>
    <p:sldId id="616" r:id="rId52"/>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55"/>
    <p:restoredTop sz="85204"/>
  </p:normalViewPr>
  <p:slideViewPr>
    <p:cSldViewPr snapToGrid="0" snapToObjects="1">
      <p:cViewPr varScale="1">
        <p:scale>
          <a:sx n="54" d="100"/>
          <a:sy n="54" d="100"/>
        </p:scale>
        <p:origin x="61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presProps" Target="presProps.xml"/><Relationship Id="rId55" Type="http://schemas.openxmlformats.org/officeDocument/2006/relationships/viewProps" Target="viewProps.xml"/><Relationship Id="rId56" Type="http://schemas.openxmlformats.org/officeDocument/2006/relationships/theme" Target="theme/theme1.xml"/><Relationship Id="rId57"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5/27/19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83527802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13486708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48</a:t>
            </a:fld>
            <a:endParaRPr lang="en-US"/>
          </a:p>
        </p:txBody>
      </p:sp>
    </p:spTree>
    <p:extLst>
      <p:ext uri="{BB962C8B-B14F-4D97-AF65-F5344CB8AC3E}">
        <p14:creationId xmlns:p14="http://schemas.microsoft.com/office/powerpoint/2010/main" val="214005168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50</a:t>
            </a:fld>
            <a:endParaRPr lang="en-US"/>
          </a:p>
        </p:txBody>
      </p:sp>
    </p:spTree>
    <p:extLst>
      <p:ext uri="{BB962C8B-B14F-4D97-AF65-F5344CB8AC3E}">
        <p14:creationId xmlns:p14="http://schemas.microsoft.com/office/powerpoint/2010/main" val="66917736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5544088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4</a:t>
            </a:fld>
            <a:endParaRPr lang="en-US"/>
          </a:p>
        </p:txBody>
      </p:sp>
    </p:spTree>
    <p:extLst>
      <p:ext uri="{BB962C8B-B14F-4D97-AF65-F5344CB8AC3E}">
        <p14:creationId xmlns:p14="http://schemas.microsoft.com/office/powerpoint/2010/main" val="17207330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a:t>
            </a:fld>
            <a:endParaRPr lang="en-US"/>
          </a:p>
        </p:txBody>
      </p:sp>
    </p:spTree>
    <p:extLst>
      <p:ext uri="{BB962C8B-B14F-4D97-AF65-F5344CB8AC3E}">
        <p14:creationId xmlns:p14="http://schemas.microsoft.com/office/powerpoint/2010/main" val="1341010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6</a:t>
            </a:fld>
            <a:endParaRPr lang="en-US"/>
          </a:p>
        </p:txBody>
      </p:sp>
    </p:spTree>
    <p:extLst>
      <p:ext uri="{BB962C8B-B14F-4D97-AF65-F5344CB8AC3E}">
        <p14:creationId xmlns:p14="http://schemas.microsoft.com/office/powerpoint/2010/main" val="13579686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7</a:t>
            </a:fld>
            <a:endParaRPr lang="en-US"/>
          </a:p>
        </p:txBody>
      </p:sp>
    </p:spTree>
    <p:extLst>
      <p:ext uri="{BB962C8B-B14F-4D97-AF65-F5344CB8AC3E}">
        <p14:creationId xmlns:p14="http://schemas.microsoft.com/office/powerpoint/2010/main" val="162387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a:t>
            </a:fld>
            <a:endParaRPr lang="en-US"/>
          </a:p>
        </p:txBody>
      </p:sp>
    </p:spTree>
    <p:extLst>
      <p:ext uri="{BB962C8B-B14F-4D97-AF65-F5344CB8AC3E}">
        <p14:creationId xmlns:p14="http://schemas.microsoft.com/office/powerpoint/2010/main" val="217767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13</a:t>
            </a:fld>
            <a:endParaRPr lang="en-US"/>
          </a:p>
        </p:txBody>
      </p:sp>
    </p:spTree>
    <p:extLst>
      <p:ext uri="{BB962C8B-B14F-4D97-AF65-F5344CB8AC3E}">
        <p14:creationId xmlns:p14="http://schemas.microsoft.com/office/powerpoint/2010/main" val="36889920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15</a:t>
            </a:fld>
            <a:endParaRPr lang="en-US"/>
          </a:p>
        </p:txBody>
      </p:sp>
    </p:spTree>
    <p:extLst>
      <p:ext uri="{BB962C8B-B14F-4D97-AF65-F5344CB8AC3E}">
        <p14:creationId xmlns:p14="http://schemas.microsoft.com/office/powerpoint/2010/main" val="52314733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27/5/19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27/5/19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27/5/19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27/5/19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27/5/19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27/5/19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27/5/19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27/5/19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27/5/19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27/5/19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27/5/19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27/5/19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19.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 Id="rId3" Type="http://schemas.openxmlformats.org/officeDocument/2006/relationships/image" Target="../media/image21.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1100051" y="2021305"/>
            <a:ext cx="10058400" cy="106001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smtClean="0"/>
              <a:t>Tópicos Especiales</a:t>
            </a:r>
            <a:endParaRPr lang="en-US" sz="7100" dirty="0"/>
          </a:p>
        </p:txBody>
      </p:sp>
      <p:sp>
        <p:nvSpPr>
          <p:cNvPr id="4" name="Subtítulo 2"/>
          <p:cNvSpPr txBox="1">
            <a:spLocks/>
          </p:cNvSpPr>
          <p:nvPr/>
        </p:nvSpPr>
        <p:spPr>
          <a:xfrm>
            <a:off x="956518" y="4691811"/>
            <a:ext cx="10058400" cy="114300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Politécnica Nacional</a:t>
            </a:r>
          </a:p>
          <a:p>
            <a:r>
              <a:rPr lang="es-ES" sz="2400" dirty="0" smtClean="0">
                <a:solidFill>
                  <a:schemeClr val="tx1"/>
                </a:solidFill>
              </a:rPr>
              <a:t>Programa de Maestría</a:t>
            </a:r>
            <a:endParaRPr lang="en-US" sz="2400" dirty="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2019-A</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smtClean="0"/>
              <a:t>CAPM</a:t>
            </a:r>
            <a:r>
              <a:rPr lang="en-US" sz="2400" dirty="0"/>
              <a:t>® in </a:t>
            </a:r>
            <a:r>
              <a:rPr lang="en-US" sz="2400" dirty="0" smtClean="0"/>
              <a:t>Depth, </a:t>
            </a:r>
            <a:r>
              <a:rPr lang="en-US" sz="2400" dirty="0"/>
              <a:t>Paul </a:t>
            </a:r>
            <a:r>
              <a:rPr lang="en-US" sz="2400" dirty="0" err="1" smtClean="0"/>
              <a:t>Sanghera</a:t>
            </a:r>
            <a:r>
              <a:rPr lang="en-US" sz="2400" dirty="0" smtClean="0"/>
              <a:t> </a:t>
            </a:r>
            <a:r>
              <a:rPr lang="en-US" sz="2400" dirty="0"/>
              <a:t>(2019, </a:t>
            </a:r>
            <a:r>
              <a:rPr lang="en-US" sz="2400" dirty="0" err="1"/>
              <a:t>Apress</a:t>
            </a:r>
            <a:r>
              <a:rPr lang="en-US" sz="2400" dirty="0"/>
              <a:t>)</a:t>
            </a:r>
            <a:endParaRPr lang="en-US" sz="2400" dirty="0" smtClean="0"/>
          </a:p>
          <a:p>
            <a:pPr>
              <a:buClr>
                <a:schemeClr val="accent2"/>
              </a:buClr>
              <a:buFont typeface="Wingdings" charset="2"/>
              <a:buChar char="v"/>
            </a:pPr>
            <a:r>
              <a:rPr lang="en-US" sz="2400" dirty="0" smtClean="0"/>
              <a:t>Financial </a:t>
            </a:r>
            <a:r>
              <a:rPr lang="en-US" sz="2400" dirty="0"/>
              <a:t>Modeling of the Equity </a:t>
            </a:r>
            <a:r>
              <a:rPr lang="en-US" sz="2400" dirty="0" smtClean="0"/>
              <a:t>Market, </a:t>
            </a:r>
            <a:r>
              <a:rPr lang="en-US" sz="2400" dirty="0"/>
              <a:t>From CAPM to </a:t>
            </a:r>
            <a:r>
              <a:rPr lang="en-US" sz="2400" dirty="0" err="1" smtClean="0"/>
              <a:t>Cointegration</a:t>
            </a:r>
            <a:r>
              <a:rPr lang="en-US" sz="2400" dirty="0" smtClean="0"/>
              <a:t>, </a:t>
            </a:r>
            <a:r>
              <a:rPr lang="en-US" sz="2400" dirty="0"/>
              <a:t>Frank J. </a:t>
            </a:r>
            <a:r>
              <a:rPr lang="en-US" sz="2400" dirty="0" err="1"/>
              <a:t>Fabozzi</a:t>
            </a:r>
            <a:r>
              <a:rPr lang="en-US" sz="2400" dirty="0"/>
              <a:t> CFA, Sergio M. </a:t>
            </a:r>
            <a:r>
              <a:rPr lang="en-US" sz="2400" dirty="0" err="1"/>
              <a:t>Focardi</a:t>
            </a:r>
            <a:r>
              <a:rPr lang="en-US" sz="2400" dirty="0"/>
              <a:t>, </a:t>
            </a:r>
            <a:r>
              <a:rPr lang="en-US" sz="2400" dirty="0" err="1"/>
              <a:t>Petter</a:t>
            </a:r>
            <a:r>
              <a:rPr lang="en-US" sz="2400" dirty="0"/>
              <a:t> N. </a:t>
            </a:r>
            <a:r>
              <a:rPr lang="en-US" sz="2400" dirty="0" err="1"/>
              <a:t>Kolm</a:t>
            </a:r>
            <a:r>
              <a:rPr lang="en-US" sz="2400" dirty="0"/>
              <a:t> - </a:t>
            </a:r>
            <a:r>
              <a:rPr lang="en-US" sz="2400" dirty="0" smtClean="0"/>
              <a:t>(2006</a:t>
            </a:r>
            <a:r>
              <a:rPr lang="en-US" sz="2400" dirty="0"/>
              <a:t>, Wiley</a:t>
            </a:r>
            <a:r>
              <a:rPr lang="en-US" sz="2400" dirty="0" smtClean="0"/>
              <a:t>), </a:t>
            </a:r>
            <a:r>
              <a:rPr lang="en-US" sz="2400" dirty="0"/>
              <a:t>[Frank J. </a:t>
            </a:r>
            <a:r>
              <a:rPr lang="en-US" sz="2400" dirty="0" err="1"/>
              <a:t>Fabozzi</a:t>
            </a:r>
            <a:r>
              <a:rPr lang="en-US" sz="2400" dirty="0"/>
              <a:t> Series] </a:t>
            </a:r>
            <a:endParaRPr lang="en-US" sz="2400" dirty="0" smtClean="0"/>
          </a:p>
          <a:p>
            <a:pPr>
              <a:buClr>
                <a:schemeClr val="accent2"/>
              </a:buClr>
              <a:buFont typeface="Wingdings" charset="2"/>
              <a:buChar char="v"/>
            </a:pPr>
            <a:r>
              <a:rPr lang="en-US" sz="2400" dirty="0" smtClean="0"/>
              <a:t>Hot </a:t>
            </a:r>
            <a:r>
              <a:rPr lang="en-US" sz="2400" dirty="0"/>
              <a:t>Topics Flashcards for Passing the PMP and CAPM </a:t>
            </a:r>
            <a:r>
              <a:rPr lang="en-US" sz="2400" dirty="0" smtClean="0"/>
              <a:t>Exam, Hot </a:t>
            </a:r>
            <a:r>
              <a:rPr lang="en-US" sz="2400" dirty="0"/>
              <a:t>Topics </a:t>
            </a:r>
            <a:r>
              <a:rPr lang="en-US" sz="2400" dirty="0" smtClean="0"/>
              <a:t>Flashcards, </a:t>
            </a:r>
            <a:r>
              <a:rPr lang="en-US" sz="2400" dirty="0"/>
              <a:t>PMP Rita </a:t>
            </a:r>
            <a:r>
              <a:rPr lang="en-US" sz="2400" dirty="0" err="1" smtClean="0"/>
              <a:t>Mulcahy</a:t>
            </a:r>
            <a:r>
              <a:rPr lang="en-US" sz="2400" dirty="0" smtClean="0"/>
              <a:t>, </a:t>
            </a:r>
            <a:r>
              <a:rPr lang="en-US" sz="2400" dirty="0"/>
              <a:t>5th </a:t>
            </a:r>
            <a:r>
              <a:rPr lang="en-US" sz="2400" dirty="0" err="1"/>
              <a:t>Edtion</a:t>
            </a:r>
            <a:r>
              <a:rPr lang="en-US" sz="2400" dirty="0"/>
              <a:t> (Hot Topics) (2005</a:t>
            </a:r>
            <a:r>
              <a:rPr lang="en-US" sz="2400" dirty="0" smtClean="0"/>
              <a:t>)</a:t>
            </a:r>
            <a:endParaRPr lang="en-US"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a:t>
            </a:fld>
            <a:endParaRPr lang="en-US" sz="1600" dirty="0"/>
          </a:p>
        </p:txBody>
      </p:sp>
    </p:spTree>
    <p:extLst>
      <p:ext uri="{BB962C8B-B14F-4D97-AF65-F5344CB8AC3E}">
        <p14:creationId xmlns:p14="http://schemas.microsoft.com/office/powerpoint/2010/main" val="1246600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CAPM</a:t>
            </a:r>
            <a:endParaRPr lang="en-US"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a:t>
            </a:fld>
            <a:endParaRPr lang="en-US" sz="1600"/>
          </a:p>
        </p:txBody>
      </p:sp>
      <p:pic>
        <p:nvPicPr>
          <p:cNvPr id="4" name="Imagen 3"/>
          <p:cNvPicPr>
            <a:picLocks noChangeAspect="1"/>
          </p:cNvPicPr>
          <p:nvPr/>
        </p:nvPicPr>
        <p:blipFill>
          <a:blip r:embed="rId2"/>
          <a:stretch>
            <a:fillRect/>
          </a:stretch>
        </p:blipFill>
        <p:spPr>
          <a:xfrm>
            <a:off x="1240864" y="4065984"/>
            <a:ext cx="9315606" cy="1743808"/>
          </a:xfrm>
          <a:prstGeom prst="rect">
            <a:avLst/>
          </a:prstGeom>
        </p:spPr>
      </p:pic>
      <p:sp>
        <p:nvSpPr>
          <p:cNvPr id="6" name="CuadroTexto 5"/>
          <p:cNvSpPr txBox="1"/>
          <p:nvPr/>
        </p:nvSpPr>
        <p:spPr>
          <a:xfrm>
            <a:off x="1072662" y="2215662"/>
            <a:ext cx="10083018" cy="1200329"/>
          </a:xfrm>
          <a:prstGeom prst="rect">
            <a:avLst/>
          </a:prstGeom>
          <a:noFill/>
        </p:spPr>
        <p:txBody>
          <a:bodyPr wrap="square" rtlCol="0">
            <a:spAutoFit/>
          </a:bodyPr>
          <a:lstStyle/>
          <a:p>
            <a:pPr marL="342900" indent="-342900">
              <a:buFont typeface="Arial" charset="0"/>
              <a:buChar char="•"/>
            </a:pPr>
            <a:r>
              <a:rPr lang="en-US" sz="2400" dirty="0"/>
              <a:t>Certified Associate </a:t>
            </a:r>
            <a:r>
              <a:rPr lang="en-US" sz="2400" dirty="0" smtClean="0"/>
              <a:t>in Project </a:t>
            </a:r>
            <a:r>
              <a:rPr lang="en-US" sz="2400" dirty="0"/>
              <a:t>Management (CAPM</a:t>
            </a:r>
            <a:r>
              <a:rPr lang="en-US" sz="2400" dirty="0" smtClean="0"/>
              <a:t>)</a:t>
            </a:r>
          </a:p>
          <a:p>
            <a:pPr marL="342900" indent="-342900">
              <a:buFont typeface="Arial" charset="0"/>
              <a:buChar char="•"/>
            </a:pPr>
            <a:r>
              <a:rPr lang="en-US" sz="2400" dirty="0"/>
              <a:t>E</a:t>
            </a:r>
            <a:r>
              <a:rPr lang="en-US" sz="2400" dirty="0" smtClean="0"/>
              <a:t>xam </a:t>
            </a:r>
            <a:r>
              <a:rPr lang="en-US" sz="2400" dirty="0"/>
              <a:t>administered by the Project </a:t>
            </a:r>
            <a:r>
              <a:rPr lang="en-US" sz="2400" dirty="0" smtClean="0"/>
              <a:t>Management Institute </a:t>
            </a:r>
            <a:r>
              <a:rPr lang="en-US" sz="2400" dirty="0"/>
              <a:t>(PMI). </a:t>
            </a:r>
            <a:endParaRPr lang="en-US" sz="2400" dirty="0" smtClean="0"/>
          </a:p>
          <a:p>
            <a:pPr marL="342900" indent="-342900">
              <a:buFont typeface="Arial" charset="0"/>
              <a:buChar char="•"/>
            </a:pPr>
            <a:r>
              <a:rPr lang="en-US" sz="2400" dirty="0" smtClean="0"/>
              <a:t>The exam </a:t>
            </a:r>
            <a:r>
              <a:rPr lang="en-US" sz="2400" dirty="0"/>
              <a:t>is based on the sixth </a:t>
            </a:r>
            <a:r>
              <a:rPr lang="en-US" sz="2400" dirty="0" smtClean="0"/>
              <a:t>edition of </a:t>
            </a:r>
            <a:r>
              <a:rPr lang="en-US" sz="2400" dirty="0"/>
              <a:t>the PMBOK Guide.</a:t>
            </a:r>
          </a:p>
        </p:txBody>
      </p:sp>
    </p:spTree>
    <p:extLst>
      <p:ext uri="{BB962C8B-B14F-4D97-AF65-F5344CB8AC3E}">
        <p14:creationId xmlns:p14="http://schemas.microsoft.com/office/powerpoint/2010/main" val="74951285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CAPM</a:t>
            </a:r>
            <a:endParaRPr lang="en-US"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a:t>
            </a:fld>
            <a:endParaRPr lang="en-US" sz="1600"/>
          </a:p>
        </p:txBody>
      </p:sp>
      <p:pic>
        <p:nvPicPr>
          <p:cNvPr id="3" name="Imagen 2"/>
          <p:cNvPicPr>
            <a:picLocks noChangeAspect="1"/>
          </p:cNvPicPr>
          <p:nvPr/>
        </p:nvPicPr>
        <p:blipFill>
          <a:blip r:embed="rId2"/>
          <a:stretch>
            <a:fillRect/>
          </a:stretch>
        </p:blipFill>
        <p:spPr>
          <a:xfrm>
            <a:off x="2535603" y="1969477"/>
            <a:ext cx="7497333" cy="4284190"/>
          </a:xfrm>
          <a:prstGeom prst="rect">
            <a:avLst/>
          </a:prstGeom>
        </p:spPr>
      </p:pic>
    </p:spTree>
    <p:extLst>
      <p:ext uri="{BB962C8B-B14F-4D97-AF65-F5344CB8AC3E}">
        <p14:creationId xmlns:p14="http://schemas.microsoft.com/office/powerpoint/2010/main" val="125603741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13</a:t>
            </a:fld>
            <a:endParaRPr lang="en-US" sz="1600" dirty="0"/>
          </a:p>
        </p:txBody>
      </p:sp>
      <p:sp>
        <p:nvSpPr>
          <p:cNvPr id="8" name="Título 1"/>
          <p:cNvSpPr txBox="1">
            <a:spLocks/>
          </p:cNvSpPr>
          <p:nvPr/>
        </p:nvSpPr>
        <p:spPr>
          <a:xfrm>
            <a:off x="829931" y="536632"/>
            <a:ext cx="10325749" cy="1854876"/>
          </a:xfrm>
          <a:prstGeom prst="rect">
            <a:avLst/>
          </a:prstGeom>
        </p:spPr>
        <p:txBody>
          <a:bodyPr>
            <a:normAutofit fontScale="925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a:t>
            </a:r>
            <a:r>
              <a:rPr lang="es-ES" sz="4400" dirty="0" smtClean="0"/>
              <a:t>1, </a:t>
            </a:r>
            <a:r>
              <a:rPr lang="es-ES" sz="4400" smtClean="0"/>
              <a:t>Ch1 </a:t>
            </a:r>
            <a:endParaRPr lang="es-ES" sz="4400" dirty="0" smtClean="0"/>
          </a:p>
          <a:p>
            <a:pPr>
              <a:lnSpc>
                <a:spcPct val="150000"/>
              </a:lnSpc>
            </a:pPr>
            <a:r>
              <a:rPr lang="es-ES_tradnl" sz="4400" dirty="0" err="1">
                <a:solidFill>
                  <a:srgbClr val="000000"/>
                </a:solidFill>
                <a:latin typeface="Calibri" charset="0"/>
              </a:rPr>
              <a:t>The</a:t>
            </a:r>
            <a:r>
              <a:rPr lang="es-ES_tradnl" sz="4400" dirty="0">
                <a:solidFill>
                  <a:srgbClr val="000000"/>
                </a:solidFill>
                <a:latin typeface="Calibri" charset="0"/>
              </a:rPr>
              <a:t> Big Picture of Project Management</a:t>
            </a:r>
            <a:endParaRPr lang="en-US" sz="4400" dirty="0"/>
          </a:p>
        </p:txBody>
      </p:sp>
      <p:graphicFrame>
        <p:nvGraphicFramePr>
          <p:cNvPr id="3" name="Tabla 2"/>
          <p:cNvGraphicFramePr>
            <a:graphicFrameLocks noGrp="1"/>
          </p:cNvGraphicFramePr>
          <p:nvPr>
            <p:extLst>
              <p:ext uri="{D42A27DB-BD31-4B8C-83A1-F6EECF244321}">
                <p14:modId xmlns:p14="http://schemas.microsoft.com/office/powerpoint/2010/main" val="535649131"/>
              </p:ext>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1" i="0" u="none" strike="noStrike" dirty="0">
                          <a:solidFill>
                            <a:srgbClr val="FF0000"/>
                          </a:solidFill>
                          <a:effectLst/>
                          <a:latin typeface="Calibri" charset="0"/>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Environment</a:t>
                      </a:r>
                      <a:r>
                        <a:rPr lang="es-ES_tradnl" sz="2400" b="0" i="0" u="none" strike="noStrike" dirty="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Integration</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a:solidFill>
                            <a:srgbClr val="000000"/>
                          </a:solidFill>
                          <a:effectLst/>
                          <a:latin typeface="Calibri" charset="0"/>
                        </a:rPr>
                        <a:t>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Scope</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5564740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Calibri" charset="0"/>
              </a:rPr>
              <a:t>Project Management Framework </a:t>
            </a:r>
          </a:p>
        </p:txBody>
      </p:sp>
    </p:spTree>
    <p:extLst>
      <p:ext uri="{BB962C8B-B14F-4D97-AF65-F5344CB8AC3E}">
        <p14:creationId xmlns:p14="http://schemas.microsoft.com/office/powerpoint/2010/main" val="57297307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15</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300" dirty="0" smtClean="0"/>
              <a:t>Objetivos del tema</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600" dirty="0"/>
              <a:t>1. </a:t>
            </a:r>
            <a:r>
              <a:rPr lang="es-ES_tradnl" sz="2600" dirty="0" smtClean="0"/>
              <a:t>Comprender </a:t>
            </a:r>
            <a:r>
              <a:rPr lang="es-ES_tradnl" sz="2600" dirty="0"/>
              <a:t>los cinco grupos de procesos de gestión de proyectos y los procesos dentro de cada grupo</a:t>
            </a:r>
            <a:r>
              <a:rPr lang="es-ES_tradnl" sz="2600" dirty="0" smtClean="0"/>
              <a:t>.</a:t>
            </a:r>
          </a:p>
          <a:p>
            <a:pPr>
              <a:buClr>
                <a:schemeClr val="accent2"/>
              </a:buClr>
              <a:buFont typeface="Wingdings" charset="2"/>
              <a:buChar char="v"/>
            </a:pPr>
            <a:r>
              <a:rPr lang="es-ES_tradnl" sz="2600" dirty="0"/>
              <a:t>2</a:t>
            </a:r>
            <a:r>
              <a:rPr lang="es-ES_tradnl" sz="2600" dirty="0" smtClean="0"/>
              <a:t>. Definir </a:t>
            </a:r>
            <a:r>
              <a:rPr lang="es-ES_tradnl" sz="2600" dirty="0"/>
              <a:t>un ciclo de vida típico del proyecto</a:t>
            </a:r>
            <a:r>
              <a:rPr lang="es-ES_tradnl" sz="2600" dirty="0" smtClean="0"/>
              <a:t>.</a:t>
            </a:r>
          </a:p>
        </p:txBody>
      </p:sp>
    </p:spTree>
    <p:extLst>
      <p:ext uri="{BB962C8B-B14F-4D97-AF65-F5344CB8AC3E}">
        <p14:creationId xmlns:p14="http://schemas.microsoft.com/office/powerpoint/2010/main" val="10774390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150" dirty="0"/>
              <a:t>¿Qué tienen en común la Torre </a:t>
            </a:r>
            <a:r>
              <a:rPr lang="es-ES_tradnl" sz="2150" dirty="0" smtClean="0"/>
              <a:t>Eiffel y el Internet? Los dos son </a:t>
            </a:r>
            <a:r>
              <a:rPr lang="es-ES_tradnl" sz="2150" dirty="0"/>
              <a:t>resultados de proyectos. </a:t>
            </a:r>
            <a:endParaRPr lang="es-ES_tradnl" sz="2150" dirty="0" smtClean="0"/>
          </a:p>
          <a:p>
            <a:pPr>
              <a:spcBef>
                <a:spcPts val="500"/>
              </a:spcBef>
              <a:spcAft>
                <a:spcPts val="300"/>
              </a:spcAft>
              <a:buClr>
                <a:schemeClr val="accent2"/>
              </a:buClr>
              <a:buFont typeface="Wingdings" charset="2"/>
              <a:buChar char="v"/>
            </a:pPr>
            <a:r>
              <a:rPr lang="es-ES_tradnl" sz="2150" dirty="0" smtClean="0"/>
              <a:t>Incluso </a:t>
            </a:r>
            <a:r>
              <a:rPr lang="es-ES_tradnl" sz="2150" dirty="0"/>
              <a:t>teniendo en cuenta todo el material y los conocimientos necesarios, ¿cómo construyen las personas estructuras o sistemas inmensos y complejos, como la Torre Eiffel de París, el </a:t>
            </a:r>
            <a:r>
              <a:rPr lang="es-ES_tradnl" sz="2150" dirty="0" err="1"/>
              <a:t>Taj</a:t>
            </a:r>
            <a:r>
              <a:rPr lang="es-ES_tradnl" sz="2150" dirty="0"/>
              <a:t> </a:t>
            </a:r>
            <a:r>
              <a:rPr lang="es-ES_tradnl" sz="2150" dirty="0" err="1"/>
              <a:t>Mahal</a:t>
            </a:r>
            <a:r>
              <a:rPr lang="es-ES_tradnl" sz="2150" dirty="0"/>
              <a:t> de Agra o Internet y la </a:t>
            </a:r>
            <a:r>
              <a:rPr lang="es-ES_tradnl" sz="2150" dirty="0" err="1"/>
              <a:t>World</a:t>
            </a:r>
            <a:r>
              <a:rPr lang="es-ES_tradnl" sz="2150" dirty="0"/>
              <a:t> Wide Web de la Era de la Información? La respuesta es </a:t>
            </a:r>
            <a:r>
              <a:rPr lang="es-ES_tradnl" sz="2150" dirty="0" err="1" smtClean="0"/>
              <a:t>gestionanado</a:t>
            </a:r>
            <a:r>
              <a:rPr lang="es-ES_tradnl" sz="2150" dirty="0" smtClean="0"/>
              <a:t> proyectos</a:t>
            </a:r>
            <a:r>
              <a:rPr lang="es-ES_tradnl" sz="2150" dirty="0"/>
              <a:t>. </a:t>
            </a:r>
            <a:endParaRPr lang="es-ES_tradnl" sz="2150" dirty="0" smtClean="0"/>
          </a:p>
          <a:p>
            <a:pPr>
              <a:spcBef>
                <a:spcPts val="500"/>
              </a:spcBef>
              <a:spcAft>
                <a:spcPts val="300"/>
              </a:spcAft>
              <a:buClr>
                <a:schemeClr val="accent2"/>
              </a:buClr>
              <a:buFont typeface="Wingdings" charset="2"/>
              <a:buChar char="v"/>
            </a:pPr>
            <a:r>
              <a:rPr lang="es-ES_tradnl" sz="2150" dirty="0" smtClean="0"/>
              <a:t>A </a:t>
            </a:r>
            <a:r>
              <a:rPr lang="es-ES_tradnl" sz="2150" dirty="0"/>
              <a:t>través de los proyectos, es posible construir cosas pequeñas, grandes, simples y complejas de una manera efectiva y eficiente. Todos los proyectos deben ser gestionados. </a:t>
            </a:r>
            <a:endParaRPr lang="es-ES_tradnl" sz="2150" dirty="0" smtClean="0"/>
          </a:p>
          <a:p>
            <a:pPr>
              <a:spcBef>
                <a:spcPts val="500"/>
              </a:spcBef>
              <a:spcAft>
                <a:spcPts val="300"/>
              </a:spcAft>
              <a:buClr>
                <a:schemeClr val="accent2"/>
              </a:buClr>
              <a:buFont typeface="Wingdings" charset="2"/>
              <a:buChar char="v"/>
            </a:pPr>
            <a:r>
              <a:rPr lang="es-ES_tradnl" sz="2150" dirty="0" smtClean="0"/>
              <a:t>Un </a:t>
            </a:r>
            <a:r>
              <a:rPr lang="es-ES_tradnl" sz="2150" i="1" dirty="0" smtClean="0"/>
              <a:t>proyecto </a:t>
            </a:r>
            <a:r>
              <a:rPr lang="es-ES_tradnl" sz="2150" i="1" dirty="0"/>
              <a:t>no administrado </a:t>
            </a:r>
            <a:r>
              <a:rPr lang="es-ES_tradnl" sz="2150" dirty="0"/>
              <a:t>es simplemente un proyecto mal administrado que está destinado a fallar. Por lo tanto, </a:t>
            </a:r>
            <a:r>
              <a:rPr lang="es-ES_tradnl" sz="2150" dirty="0" smtClean="0"/>
              <a:t>es importante </a:t>
            </a:r>
            <a:r>
              <a:rPr lang="es-ES_tradnl" sz="2150" dirty="0"/>
              <a:t>de la gestión de </a:t>
            </a:r>
            <a:r>
              <a:rPr lang="es-ES_tradnl" sz="2150" dirty="0" smtClean="0"/>
              <a:t>proyectos. </a:t>
            </a:r>
          </a:p>
          <a:p>
            <a:pPr>
              <a:spcBef>
                <a:spcPts val="500"/>
              </a:spcBef>
              <a:spcAft>
                <a:spcPts val="300"/>
              </a:spcAft>
              <a:buClr>
                <a:schemeClr val="accent2"/>
              </a:buClr>
              <a:buFont typeface="Wingdings" charset="2"/>
              <a:buChar char="v"/>
            </a:pPr>
            <a:r>
              <a:rPr lang="es-ES_tradnl" sz="2150" dirty="0"/>
              <a:t>Cada proyecto tiene (o debería tener) un principio y un final. </a:t>
            </a:r>
            <a:r>
              <a:rPr lang="es-ES_tradnl" sz="2150" dirty="0" smtClean="0"/>
              <a:t>Por </a:t>
            </a:r>
            <a:r>
              <a:rPr lang="es-ES_tradnl" sz="2150" dirty="0"/>
              <a:t>lo tanto, administrar un proyecto significa administrar el ciclo de vida del proyecto, comenzando desde el principio (iniciando) y hasta el final (cerrando); Esto se logra utilizando procesos, que constituyen lo que se denominan </a:t>
            </a:r>
            <a:r>
              <a:rPr lang="es-ES_tradnl" sz="2150" u="sng" dirty="0"/>
              <a:t>áreas de conocimiento de gestión de proyectos</a:t>
            </a:r>
            <a:r>
              <a:rPr lang="es-ES_tradnl" sz="215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16</a:t>
            </a:fld>
            <a:endParaRPr lang="en-US" sz="1600"/>
          </a:p>
        </p:txBody>
      </p:sp>
    </p:spTree>
    <p:extLst>
      <p:ext uri="{BB962C8B-B14F-4D97-AF65-F5344CB8AC3E}">
        <p14:creationId xmlns:p14="http://schemas.microsoft.com/office/powerpoint/2010/main" val="5104570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321169"/>
            <a:ext cx="10058400" cy="3880125"/>
          </a:xfrm>
        </p:spPr>
        <p:txBody>
          <a:bodyPr>
            <a:normAutofit/>
          </a:bodyPr>
          <a:lstStyle/>
          <a:p>
            <a:pPr>
              <a:buClr>
                <a:schemeClr val="accent2"/>
              </a:buClr>
              <a:buFont typeface="Wingdings" charset="2"/>
              <a:buChar char="v"/>
            </a:pPr>
            <a:r>
              <a:rPr lang="es-ES_tradnl" sz="2400" dirty="0"/>
              <a:t>Si bien </a:t>
            </a:r>
            <a:r>
              <a:rPr lang="es-ES_tradnl" sz="2400" dirty="0" smtClean="0"/>
              <a:t>uno utiliza </a:t>
            </a:r>
            <a:r>
              <a:rPr lang="es-ES_tradnl" sz="2400" dirty="0"/>
              <a:t>su conocimiento en términos de procesos para administrar </a:t>
            </a:r>
            <a:r>
              <a:rPr lang="es-ES_tradnl" sz="2400" dirty="0" smtClean="0"/>
              <a:t>los proyectos</a:t>
            </a:r>
            <a:r>
              <a:rPr lang="es-ES_tradnl" sz="2400" dirty="0"/>
              <a:t>, la administración estará muy influenciada por el entorno en el que se ejecuta el proyecto, como la estructura y la cultura de la organización ejecutante. </a:t>
            </a:r>
            <a:r>
              <a:rPr lang="es-ES_tradnl" sz="2400" dirty="0" smtClean="0"/>
              <a:t>Los </a:t>
            </a:r>
            <a:r>
              <a:rPr lang="es-ES_tradnl" sz="2400" dirty="0"/>
              <a:t>proyectos también se originan en sus entornos. </a:t>
            </a:r>
            <a:endParaRPr lang="es-ES_tradnl" sz="2400" dirty="0" smtClean="0"/>
          </a:p>
          <a:p>
            <a:pPr>
              <a:buClr>
                <a:schemeClr val="accent2"/>
              </a:buClr>
              <a:buFont typeface="Wingdings" charset="2"/>
              <a:buChar char="v"/>
            </a:pPr>
            <a:r>
              <a:rPr lang="es-ES_tradnl" sz="2400" dirty="0" smtClean="0"/>
              <a:t>El </a:t>
            </a:r>
            <a:r>
              <a:rPr lang="es-ES_tradnl" sz="2400" dirty="0"/>
              <a:t>objetivo de este </a:t>
            </a:r>
            <a:r>
              <a:rPr lang="es-ES_tradnl" sz="2400" dirty="0" smtClean="0"/>
              <a:t>tema es introducir el marco </a:t>
            </a:r>
            <a:r>
              <a:rPr lang="es-ES_tradnl" sz="2400" dirty="0"/>
              <a:t>de la gestión de proyectos. Con ese fin, exploraremos </a:t>
            </a:r>
            <a:r>
              <a:rPr lang="es-ES_tradnl" sz="2400" dirty="0" smtClean="0"/>
              <a:t>dos vías</a:t>
            </a:r>
            <a:r>
              <a:rPr lang="es-ES_tradnl" sz="2400" dirty="0"/>
              <a:t>: el ciclo de vida del proyecto</a:t>
            </a:r>
            <a:r>
              <a:rPr lang="es-ES_tradnl" sz="2400" dirty="0" smtClean="0"/>
              <a:t>, y </a:t>
            </a:r>
            <a:r>
              <a:rPr lang="es-ES_tradnl" sz="2400" dirty="0"/>
              <a:t>las áreas de conocimiento de gestión de </a:t>
            </a:r>
            <a:r>
              <a:rPr lang="es-ES_tradnl" sz="2400" dirty="0" smtClean="0"/>
              <a:t>proyectos. </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17</a:t>
            </a:fld>
            <a:endParaRPr lang="en-US" sz="1600"/>
          </a:p>
        </p:txBody>
      </p:sp>
    </p:spTree>
    <p:extLst>
      <p:ext uri="{BB962C8B-B14F-4D97-AF65-F5344CB8AC3E}">
        <p14:creationId xmlns:p14="http://schemas.microsoft.com/office/powerpoint/2010/main" val="13973525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What Is a Project?</a:t>
            </a:r>
          </a:p>
        </p:txBody>
      </p:sp>
      <p:sp>
        <p:nvSpPr>
          <p:cNvPr id="3" name="Marcador de contenido 2"/>
          <p:cNvSpPr>
            <a:spLocks noGrp="1"/>
          </p:cNvSpPr>
          <p:nvPr>
            <p:ph idx="1"/>
          </p:nvPr>
        </p:nvSpPr>
        <p:spPr>
          <a:xfrm>
            <a:off x="1097280" y="2022231"/>
            <a:ext cx="10058400" cy="4179063"/>
          </a:xfrm>
        </p:spPr>
        <p:txBody>
          <a:bodyPr>
            <a:normAutofit/>
          </a:bodyPr>
          <a:lstStyle/>
          <a:p>
            <a:pPr>
              <a:buClr>
                <a:schemeClr val="accent2"/>
              </a:buClr>
              <a:buFont typeface="Wingdings" charset="2"/>
              <a:buChar char="v"/>
            </a:pPr>
            <a:r>
              <a:rPr lang="es-ES_tradnl" sz="2400" dirty="0"/>
              <a:t>Un proyecto es un esfuerzo de trabajo realizado durante un período de tiempo finito con un inicio y un final para crear un producto, servicio o resultado único. </a:t>
            </a:r>
            <a:endParaRPr lang="es-ES_tradnl" sz="2400" dirty="0" smtClean="0"/>
          </a:p>
          <a:p>
            <a:pPr>
              <a:buClr>
                <a:schemeClr val="accent2"/>
              </a:buClr>
              <a:buFont typeface="Wingdings" charset="2"/>
              <a:buChar char="v"/>
            </a:pPr>
            <a:r>
              <a:rPr lang="es-ES_tradnl" sz="2400" dirty="0" smtClean="0"/>
              <a:t>Debido </a:t>
            </a:r>
            <a:r>
              <a:rPr lang="es-ES_tradnl" sz="2400" dirty="0"/>
              <a:t>a que un proyecto tiene un inicio y un final, también se le llama </a:t>
            </a:r>
            <a:r>
              <a:rPr lang="es-ES_tradnl" sz="2400" i="1" dirty="0" smtClean="0"/>
              <a:t>esfuerzo </a:t>
            </a:r>
            <a:r>
              <a:rPr lang="es-ES_tradnl" sz="2400" i="1" dirty="0"/>
              <a:t>temporal</a:t>
            </a:r>
            <a:r>
              <a:rPr lang="es-ES_tradnl" sz="2400" dirty="0"/>
              <a:t>. En otras palabras, como lo define el PMI, "un proyecto es un esfuerzo temporal realizado para crear un producto, servicio o resultado único". </a:t>
            </a:r>
            <a:endParaRPr lang="es-ES_tradnl" sz="2400" dirty="0" smtClean="0"/>
          </a:p>
          <a:p>
            <a:pPr>
              <a:buClr>
                <a:schemeClr val="accent2"/>
              </a:buClr>
              <a:buFont typeface="Wingdings" charset="2"/>
              <a:buChar char="v"/>
            </a:pPr>
            <a:r>
              <a:rPr lang="es-ES_tradnl" sz="2400" dirty="0" smtClean="0"/>
              <a:t>Por </a:t>
            </a:r>
            <a:r>
              <a:rPr lang="es-ES_tradnl" sz="2400" dirty="0"/>
              <a:t>lo tanto, un proyecto tiene dos características definitorias: es temporal y crea un producto único. </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18</a:t>
            </a:fld>
            <a:endParaRPr lang="en-US" sz="1600"/>
          </a:p>
        </p:txBody>
      </p:sp>
    </p:spTree>
    <p:extLst>
      <p:ext uri="{BB962C8B-B14F-4D97-AF65-F5344CB8AC3E}">
        <p14:creationId xmlns:p14="http://schemas.microsoft.com/office/powerpoint/2010/main" val="1040766953"/>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What Is a Project?</a:t>
            </a:r>
          </a:p>
        </p:txBody>
      </p:sp>
      <p:sp>
        <p:nvSpPr>
          <p:cNvPr id="3" name="Marcador de contenido 2"/>
          <p:cNvSpPr>
            <a:spLocks noGrp="1"/>
          </p:cNvSpPr>
          <p:nvPr>
            <p:ph idx="1"/>
          </p:nvPr>
        </p:nvSpPr>
        <p:spPr>
          <a:xfrm>
            <a:off x="1097280" y="2022231"/>
            <a:ext cx="10058400" cy="4179063"/>
          </a:xfrm>
        </p:spPr>
        <p:txBody>
          <a:bodyPr>
            <a:normAutofit/>
          </a:bodyPr>
          <a:lstStyle/>
          <a:p>
            <a:pPr>
              <a:buClr>
                <a:schemeClr val="accent2"/>
              </a:buClr>
              <a:buFont typeface="Wingdings" charset="2"/>
              <a:buChar char="v"/>
            </a:pPr>
            <a:r>
              <a:rPr lang="es-ES_tradnl" sz="2400" dirty="0" smtClean="0"/>
              <a:t>Temporal</a:t>
            </a:r>
            <a:r>
              <a:rPr lang="es-ES_tradnl" sz="2400" dirty="0"/>
              <a:t>. La naturaleza temporal de los proyectos se refiere al hecho de que cada proyecto tiene un comienzo definido y un final definido. Un proyecto puede llegar a su fin de una de las dos formas posibles</a:t>
            </a:r>
            <a:r>
              <a:rPr lang="es-ES_tradnl" sz="2400" dirty="0" smtClean="0"/>
              <a:t>:</a:t>
            </a:r>
          </a:p>
          <a:p>
            <a:pPr marL="292608" lvl="1" indent="0">
              <a:buClr>
                <a:schemeClr val="accent2"/>
              </a:buClr>
              <a:buNone/>
            </a:pPr>
            <a:r>
              <a:rPr lang="es-ES_tradnl" sz="2200" dirty="0" smtClean="0"/>
              <a:t>• </a:t>
            </a:r>
            <a:r>
              <a:rPr lang="es-ES_tradnl" sz="2200" dirty="0"/>
              <a:t>El proyecto ha cumplido sus objetivos, es decir</a:t>
            </a:r>
            <a:r>
              <a:rPr lang="es-ES_tradnl" sz="2200" dirty="0" smtClean="0"/>
              <a:t>, </a:t>
            </a:r>
            <a:r>
              <a:rPr lang="es-ES_tradnl" sz="2200" dirty="0"/>
              <a:t>s</a:t>
            </a:r>
            <a:r>
              <a:rPr lang="es-ES_tradnl" sz="2200" dirty="0" smtClean="0"/>
              <a:t>e </a:t>
            </a:r>
            <a:r>
              <a:rPr lang="es-ES_tradnl" sz="2200" dirty="0"/>
              <a:t>ha creado un producto </a:t>
            </a:r>
            <a:r>
              <a:rPr lang="es-ES_tradnl" sz="2200" dirty="0" smtClean="0"/>
              <a:t>único que fue planificado.</a:t>
            </a:r>
          </a:p>
          <a:p>
            <a:pPr marL="292608" lvl="1" indent="0">
              <a:buClr>
                <a:schemeClr val="accent2"/>
              </a:buClr>
              <a:buNone/>
            </a:pPr>
            <a:r>
              <a:rPr lang="es-ES_tradnl" sz="2200" dirty="0" smtClean="0"/>
              <a:t>• </a:t>
            </a:r>
            <a:r>
              <a:rPr lang="es-ES_tradnl" sz="2200" dirty="0"/>
              <a:t>El proyecto ha sido </a:t>
            </a:r>
            <a:r>
              <a:rPr lang="es-ES_tradnl" sz="2200" dirty="0" smtClean="0"/>
              <a:t>terminado </a:t>
            </a:r>
            <a:r>
              <a:rPr lang="es-ES_tradnl" sz="2200" dirty="0"/>
              <a:t>antes de su </a:t>
            </a:r>
            <a:r>
              <a:rPr lang="es-ES_tradnl" sz="2200" dirty="0" smtClean="0"/>
              <a:t>finalización </a:t>
            </a:r>
            <a:r>
              <a:rPr lang="es-ES_tradnl" sz="2200" dirty="0"/>
              <a:t>por cualquier razón</a:t>
            </a:r>
            <a:r>
              <a:rPr lang="es-ES_tradnl" sz="2200" dirty="0" smtClean="0"/>
              <a:t>.</a:t>
            </a:r>
            <a:endParaRPr lang="es-ES_tradnl" sz="2200" dirty="0"/>
          </a:p>
          <a:p>
            <a:pPr>
              <a:buClr>
                <a:schemeClr val="accent2"/>
              </a:buClr>
              <a:buFont typeface="Wingdings" charset="2"/>
              <a:buChar char="v"/>
            </a:pPr>
            <a:r>
              <a:rPr lang="es-ES_tradnl" sz="2400" dirty="0"/>
              <a:t>Tenga en cuenta que la naturaleza temporal de un proyecto no significa que el proyecto será de corta </a:t>
            </a:r>
            <a:r>
              <a:rPr lang="es-ES_tradnl" sz="2400" dirty="0" smtClean="0"/>
              <a:t>duración</a:t>
            </a:r>
            <a:r>
              <a:rPr lang="es-ES_tradnl" sz="2400" dirty="0"/>
              <a:t>.</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19</a:t>
            </a:fld>
            <a:endParaRPr lang="en-US" sz="1600"/>
          </a:p>
        </p:txBody>
      </p:sp>
    </p:spTree>
    <p:extLst>
      <p:ext uri="{BB962C8B-B14F-4D97-AF65-F5344CB8AC3E}">
        <p14:creationId xmlns:p14="http://schemas.microsoft.com/office/powerpoint/2010/main" val="9714595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2</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218327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What Is a Project?</a:t>
            </a:r>
          </a:p>
        </p:txBody>
      </p:sp>
      <p:sp>
        <p:nvSpPr>
          <p:cNvPr id="3" name="Marcador de contenido 2"/>
          <p:cNvSpPr>
            <a:spLocks noGrp="1"/>
          </p:cNvSpPr>
          <p:nvPr>
            <p:ph idx="1"/>
          </p:nvPr>
        </p:nvSpPr>
        <p:spPr>
          <a:xfrm>
            <a:off x="1097280" y="2022231"/>
            <a:ext cx="10058400" cy="4179063"/>
          </a:xfrm>
        </p:spPr>
        <p:txBody>
          <a:bodyPr>
            <a:normAutofit/>
          </a:bodyPr>
          <a:lstStyle/>
          <a:p>
            <a:pPr>
              <a:buClr>
                <a:schemeClr val="accent2"/>
              </a:buClr>
              <a:buFont typeface="Wingdings" charset="2"/>
              <a:buChar char="v"/>
            </a:pPr>
            <a:r>
              <a:rPr lang="es-ES_tradnl" sz="2400" dirty="0" smtClean="0"/>
              <a:t>Producto </a:t>
            </a:r>
            <a:r>
              <a:rPr lang="es-ES_tradnl" sz="2400" dirty="0"/>
              <a:t>único. El resultado de un proyecto debe ser un producto, servicio o resultado único. ¿Cómo un producto, servicio y resultado difieren entre sí</a:t>
            </a:r>
            <a:r>
              <a:rPr lang="es-ES_tradnl" sz="2400" dirty="0" smtClean="0"/>
              <a:t>?</a:t>
            </a:r>
          </a:p>
          <a:p>
            <a:pPr marL="292608" lvl="1" indent="0">
              <a:buClr>
                <a:schemeClr val="accent2"/>
              </a:buClr>
              <a:buNone/>
            </a:pPr>
            <a:r>
              <a:rPr lang="es-ES_tradnl" sz="2200" dirty="0" smtClean="0"/>
              <a:t>• </a:t>
            </a:r>
            <a:r>
              <a:rPr lang="es-ES_tradnl" sz="2200" dirty="0"/>
              <a:t>Producto. Este es un artefacto tangible y cuantificable que es el elemento final o un componente de él. La televisión de pantalla grande en su sala de estar, el reloj </a:t>
            </a:r>
            <a:r>
              <a:rPr lang="es-ES_tradnl" sz="2200" dirty="0" smtClean="0"/>
              <a:t>en </a:t>
            </a:r>
            <a:r>
              <a:rPr lang="es-ES_tradnl" sz="2200" dirty="0"/>
              <a:t>su muñeca y la botella de vino en su mesa son algunos ejemplos de productos</a:t>
            </a:r>
            <a:r>
              <a:rPr lang="es-ES_tradnl" sz="2200" dirty="0" smtClean="0"/>
              <a:t>.</a:t>
            </a:r>
          </a:p>
          <a:p>
            <a:pPr marL="292608" lvl="1" indent="0">
              <a:buClr>
                <a:schemeClr val="accent2"/>
              </a:buClr>
              <a:buNone/>
            </a:pPr>
            <a:r>
              <a:rPr lang="es-ES_tradnl" sz="2200" dirty="0" smtClean="0"/>
              <a:t>• </a:t>
            </a:r>
            <a:r>
              <a:rPr lang="es-ES_tradnl" sz="2200" dirty="0"/>
              <a:t>Servicio. En realidad, cuando decimos que un proyecto puede crear un servicio, realmente nos referimos a la capacidad de realizar un servicio. Por ejemplo, un proyecto que crea un sitio web para que un banco ofrezca servicios bancarios en línea ha creado la capacidad de ofrecer el servicio bancario en línea</a:t>
            </a:r>
            <a:r>
              <a:rPr lang="es-ES_tradnl" sz="2200" dirty="0" smtClean="0"/>
              <a:t>.</a:t>
            </a:r>
          </a:p>
          <a:p>
            <a:pPr marL="292608" lvl="1" indent="0">
              <a:buClr>
                <a:schemeClr val="accent2"/>
              </a:buClr>
              <a:buNone/>
            </a:pPr>
            <a:r>
              <a:rPr lang="es-ES_tradnl" sz="2200" dirty="0" smtClean="0"/>
              <a:t>• </a:t>
            </a:r>
            <a:r>
              <a:rPr lang="es-ES_tradnl" sz="2200" dirty="0"/>
              <a:t>Resultado. Este suele ser el resultado relacionado con el conocimiento de un proyecto, por ejemplo, los resultados de un análisis realizado en un proyecto de investigación.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20</a:t>
            </a:fld>
            <a:endParaRPr lang="en-US" sz="1600"/>
          </a:p>
        </p:txBody>
      </p:sp>
    </p:spTree>
    <p:extLst>
      <p:ext uri="{BB962C8B-B14F-4D97-AF65-F5344CB8AC3E}">
        <p14:creationId xmlns:p14="http://schemas.microsoft.com/office/powerpoint/2010/main" val="92787423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Distinguishing Projects from Operations</a:t>
            </a:r>
          </a:p>
        </p:txBody>
      </p:sp>
      <p:sp>
        <p:nvSpPr>
          <p:cNvPr id="3" name="Marcador de contenido 2"/>
          <p:cNvSpPr>
            <a:spLocks noGrp="1"/>
          </p:cNvSpPr>
          <p:nvPr>
            <p:ph idx="1"/>
          </p:nvPr>
        </p:nvSpPr>
        <p:spPr>
          <a:xfrm>
            <a:off x="1026940" y="2022231"/>
            <a:ext cx="10455812" cy="4179063"/>
          </a:xfrm>
        </p:spPr>
        <p:txBody>
          <a:bodyPr>
            <a:normAutofit lnSpcReduction="10000"/>
          </a:bodyPr>
          <a:lstStyle/>
          <a:p>
            <a:pPr>
              <a:buClr>
                <a:schemeClr val="accent2"/>
              </a:buClr>
              <a:buFont typeface="Wingdings" charset="2"/>
              <a:buChar char="v"/>
            </a:pPr>
            <a:r>
              <a:rPr lang="es-ES_tradnl" sz="2400" dirty="0"/>
              <a:t>Una organización ejecuta una multitud de actividades como parte del trabajo para lograr los objetivos. Algunas de estas actividades son para apoyar proyectos, y otras para apoyar lo que se llama operaciones. </a:t>
            </a:r>
            <a:endParaRPr lang="es-ES_tradnl" sz="2400" dirty="0" smtClean="0"/>
          </a:p>
          <a:p>
            <a:pPr>
              <a:buClr>
                <a:schemeClr val="accent2"/>
              </a:buClr>
              <a:buFont typeface="Wingdings" charset="2"/>
              <a:buChar char="v"/>
            </a:pPr>
            <a:r>
              <a:rPr lang="es-ES_tradnl" sz="2400" dirty="0" smtClean="0"/>
              <a:t>Una </a:t>
            </a:r>
            <a:r>
              <a:rPr lang="es-ES_tradnl" sz="2400" dirty="0"/>
              <a:t>operación es un conjunto de tareas que no califican para ser un proyecto. En otras palabras, una operación es una función que realiza tareas continuas. No produce un producto único (nuevo), y no tiene un principio y un final </a:t>
            </a:r>
            <a:r>
              <a:rPr lang="es-ES_tradnl" sz="2400" dirty="0" err="1"/>
              <a:t>preplanificados</a:t>
            </a:r>
            <a:r>
              <a:rPr lang="es-ES_tradnl" sz="2400" dirty="0"/>
              <a:t>. </a:t>
            </a:r>
            <a:endParaRPr lang="es-ES_tradnl" sz="2400" dirty="0" smtClean="0"/>
          </a:p>
          <a:p>
            <a:pPr>
              <a:buClr>
                <a:schemeClr val="accent2"/>
              </a:buClr>
              <a:buFont typeface="Wingdings" charset="2"/>
              <a:buChar char="v"/>
            </a:pPr>
            <a:r>
              <a:rPr lang="es-ES_tradnl" sz="2400" dirty="0" smtClean="0"/>
              <a:t>Por </a:t>
            </a:r>
            <a:r>
              <a:rPr lang="es-ES_tradnl" sz="2400" dirty="0"/>
              <a:t>ejemplo, armar un </a:t>
            </a:r>
            <a:r>
              <a:rPr lang="es-ES_tradnl" sz="2400" dirty="0" smtClean="0"/>
              <a:t>data center es </a:t>
            </a:r>
            <a:r>
              <a:rPr lang="es-ES_tradnl" sz="2400" dirty="0"/>
              <a:t>un proyecto, pero después de juntarlo, mantenerlo en funcionamiento es una operación. </a:t>
            </a:r>
            <a:endParaRPr lang="es-ES_tradnl" sz="2400" dirty="0" smtClean="0"/>
          </a:p>
          <a:p>
            <a:pPr>
              <a:buClr>
                <a:schemeClr val="accent2"/>
              </a:buClr>
              <a:buFont typeface="Wingdings" charset="2"/>
              <a:buChar char="v"/>
            </a:pPr>
            <a:r>
              <a:rPr lang="es-ES_tradnl" sz="2400" dirty="0"/>
              <a:t>Un proyecto puede resultar en un producto (o servicio) que es sostenido por una operación. Por ejemplo, la construcción de la Torre Eiffel es un proyecto, mientras que su gestión para los turistas que la visitan todos los días es una operación</a:t>
            </a:r>
            <a:r>
              <a:rPr lang="es-ES_tradnl" sz="2400" dirty="0" smtClean="0"/>
              <a:t>.</a:t>
            </a:r>
            <a:endParaRPr lang="es-ES_tradnl" sz="22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21</a:t>
            </a:fld>
            <a:endParaRPr lang="en-US" sz="1600"/>
          </a:p>
        </p:txBody>
      </p:sp>
    </p:spTree>
    <p:extLst>
      <p:ext uri="{BB962C8B-B14F-4D97-AF65-F5344CB8AC3E}">
        <p14:creationId xmlns:p14="http://schemas.microsoft.com/office/powerpoint/2010/main" val="45735156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Distinguishing Projects from Operations</a:t>
            </a:r>
          </a:p>
        </p:txBody>
      </p:sp>
      <p:sp>
        <p:nvSpPr>
          <p:cNvPr id="3" name="Marcador de contenido 2"/>
          <p:cNvSpPr>
            <a:spLocks noGrp="1"/>
          </p:cNvSpPr>
          <p:nvPr>
            <p:ph idx="1"/>
          </p:nvPr>
        </p:nvSpPr>
        <p:spPr>
          <a:xfrm>
            <a:off x="1097280" y="1881551"/>
            <a:ext cx="10058400" cy="4437554"/>
          </a:xfrm>
        </p:spPr>
        <p:txBody>
          <a:bodyPr>
            <a:normAutofit fontScale="92500"/>
          </a:bodyPr>
          <a:lstStyle/>
          <a:p>
            <a:pPr>
              <a:buClr>
                <a:schemeClr val="accent2"/>
              </a:buClr>
              <a:buFont typeface="Wingdings" charset="2"/>
              <a:buChar char="v"/>
            </a:pPr>
            <a:r>
              <a:rPr lang="es-ES_tradnl" sz="2400" dirty="0" smtClean="0"/>
              <a:t>Es </a:t>
            </a:r>
            <a:r>
              <a:rPr lang="es-ES_tradnl" sz="2400" dirty="0"/>
              <a:t>importante comprender que los proyectos y las operaciones comparten algunas características, como las siguientes</a:t>
            </a:r>
            <a:r>
              <a:rPr lang="es-ES_tradnl" sz="2400" dirty="0" smtClean="0"/>
              <a:t>:</a:t>
            </a:r>
          </a:p>
          <a:p>
            <a:pPr marL="292608" lvl="1" indent="0">
              <a:buClr>
                <a:schemeClr val="accent2"/>
              </a:buClr>
              <a:buNone/>
            </a:pPr>
            <a:r>
              <a:rPr lang="es-ES_tradnl" sz="2200" dirty="0" smtClean="0"/>
              <a:t>• </a:t>
            </a:r>
            <a:r>
              <a:rPr lang="es-ES_tradnl" sz="2200" dirty="0"/>
              <a:t>Ambos requieren recursos, incluidos los recursos humanos, es decir, las personas</a:t>
            </a:r>
            <a:r>
              <a:rPr lang="es-ES_tradnl" sz="2200" dirty="0" smtClean="0"/>
              <a:t>.</a:t>
            </a:r>
          </a:p>
          <a:p>
            <a:pPr marL="292608" lvl="1" indent="0">
              <a:buClr>
                <a:schemeClr val="accent2"/>
              </a:buClr>
              <a:buNone/>
            </a:pPr>
            <a:r>
              <a:rPr lang="es-ES_tradnl" sz="2200" dirty="0" smtClean="0"/>
              <a:t>• </a:t>
            </a:r>
            <a:r>
              <a:rPr lang="es-ES_tradnl" sz="2200" dirty="0"/>
              <a:t>Ambos están </a:t>
            </a:r>
            <a:r>
              <a:rPr lang="es-ES_tradnl" sz="2200" dirty="0" smtClean="0"/>
              <a:t>restringidos a </a:t>
            </a:r>
            <a:r>
              <a:rPr lang="es-ES_tradnl" sz="2200" dirty="0"/>
              <a:t>recursos limitados, en lugar de ilimitados</a:t>
            </a:r>
            <a:r>
              <a:rPr lang="es-ES_tradnl" sz="2200" dirty="0" smtClean="0"/>
              <a:t>.</a:t>
            </a:r>
          </a:p>
          <a:p>
            <a:pPr marL="292608" lvl="1" indent="0">
              <a:buClr>
                <a:schemeClr val="accent2"/>
              </a:buClr>
              <a:buNone/>
            </a:pPr>
            <a:r>
              <a:rPr lang="es-ES_tradnl" sz="2200" dirty="0" smtClean="0"/>
              <a:t>• </a:t>
            </a:r>
            <a:r>
              <a:rPr lang="es-ES_tradnl" sz="2200" dirty="0"/>
              <a:t>Ambos se administran, es decir, se planifican, ejecutan y controlan</a:t>
            </a:r>
            <a:r>
              <a:rPr lang="es-ES_tradnl" sz="2200" dirty="0" smtClean="0"/>
              <a:t>.</a:t>
            </a:r>
          </a:p>
          <a:p>
            <a:pPr marL="292608" lvl="1" indent="0">
              <a:buClr>
                <a:schemeClr val="accent2"/>
              </a:buClr>
              <a:buNone/>
            </a:pPr>
            <a:r>
              <a:rPr lang="es-ES_tradnl" sz="2200" dirty="0" smtClean="0"/>
              <a:t>• </a:t>
            </a:r>
            <a:r>
              <a:rPr lang="es-ES_tradnl" sz="2200" dirty="0"/>
              <a:t>Ambos tienen objetivos y contribuyen a cumplir los objetivos estratégicos de la empresa</a:t>
            </a:r>
            <a:r>
              <a:rPr lang="es-ES_tradnl" sz="2200" dirty="0" smtClean="0"/>
              <a:t>.</a:t>
            </a:r>
          </a:p>
          <a:p>
            <a:pPr marL="292608" lvl="1" indent="0">
              <a:buClr>
                <a:schemeClr val="accent2"/>
              </a:buClr>
              <a:buNone/>
            </a:pPr>
            <a:r>
              <a:rPr lang="es-ES_tradnl" sz="2200" dirty="0" smtClean="0"/>
              <a:t>• </a:t>
            </a:r>
            <a:r>
              <a:rPr lang="es-ES_tradnl" sz="2200" dirty="0"/>
              <a:t>Ambos pueden tener y compartir </a:t>
            </a:r>
            <a:r>
              <a:rPr lang="es-ES_tradnl" sz="2200" dirty="0" err="1" smtClean="0"/>
              <a:t>stakeholders</a:t>
            </a:r>
            <a:r>
              <a:rPr lang="es-ES_tradnl" sz="2200" dirty="0" smtClean="0"/>
              <a:t>. </a:t>
            </a:r>
          </a:p>
          <a:p>
            <a:pPr>
              <a:buClr>
                <a:schemeClr val="accent2"/>
              </a:buClr>
              <a:buFont typeface="Wingdings" charset="2"/>
              <a:buChar char="v"/>
            </a:pPr>
            <a:r>
              <a:rPr lang="es-ES_tradnl" sz="2400" dirty="0" smtClean="0"/>
              <a:t>Las </a:t>
            </a:r>
            <a:r>
              <a:rPr lang="es-ES_tradnl" sz="2400" dirty="0"/>
              <a:t>distinciones entre proyectos y operaciones se pueden hacer adhiriéndose a la definición de un proyecto, que es temporal y único. Las operaciones son generalmente continuas y repetitivas. Aunque tanto los proyectos como las operaciones tienen objetivos, un proyecto finaliza cuando se cumplen sus objetivos, mientras que una operación continúa contribuyendo a los objetivos, y posiblemente a un nuevo conjunto de objetivos en caso de un cambio en la estrategia de la organización.</a:t>
            </a:r>
            <a:endParaRPr lang="es-ES_tradnl" sz="22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22</a:t>
            </a:fld>
            <a:endParaRPr lang="en-US" sz="1600"/>
          </a:p>
        </p:txBody>
      </p:sp>
    </p:spTree>
    <p:extLst>
      <p:ext uri="{BB962C8B-B14F-4D97-AF65-F5344CB8AC3E}">
        <p14:creationId xmlns:p14="http://schemas.microsoft.com/office/powerpoint/2010/main" val="29579952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Ejemplos</a:t>
            </a:r>
            <a:r>
              <a:rPr lang="en-US" dirty="0" smtClean="0"/>
              <a:t> de </a:t>
            </a:r>
            <a:r>
              <a:rPr lang="en-US" dirty="0" err="1" smtClean="0"/>
              <a:t>Proyectos</a:t>
            </a:r>
            <a:endParaRPr lang="en-US"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23</a:t>
            </a:fld>
            <a:endParaRPr lang="en-US" sz="1600"/>
          </a:p>
        </p:txBody>
      </p:sp>
      <p:pic>
        <p:nvPicPr>
          <p:cNvPr id="6" name="Imagen 5"/>
          <p:cNvPicPr>
            <a:picLocks noChangeAspect="1"/>
          </p:cNvPicPr>
          <p:nvPr/>
        </p:nvPicPr>
        <p:blipFill>
          <a:blip r:embed="rId2"/>
          <a:stretch>
            <a:fillRect/>
          </a:stretch>
        </p:blipFill>
        <p:spPr>
          <a:xfrm>
            <a:off x="2862580" y="1765547"/>
            <a:ext cx="6527800" cy="4876800"/>
          </a:xfrm>
          <a:prstGeom prst="rect">
            <a:avLst/>
          </a:prstGeom>
        </p:spPr>
      </p:pic>
    </p:spTree>
    <p:extLst>
      <p:ext uri="{BB962C8B-B14F-4D97-AF65-F5344CB8AC3E}">
        <p14:creationId xmlns:p14="http://schemas.microsoft.com/office/powerpoint/2010/main" val="125214873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Distinguishing Projects from Operations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24</a:t>
            </a:fld>
            <a:endParaRPr lang="en-US" sz="1600"/>
          </a:p>
        </p:txBody>
      </p:sp>
      <p:pic>
        <p:nvPicPr>
          <p:cNvPr id="3" name="Imagen 2"/>
          <p:cNvPicPr>
            <a:picLocks noChangeAspect="1"/>
          </p:cNvPicPr>
          <p:nvPr/>
        </p:nvPicPr>
        <p:blipFill>
          <a:blip r:embed="rId2"/>
          <a:stretch>
            <a:fillRect/>
          </a:stretch>
        </p:blipFill>
        <p:spPr>
          <a:xfrm>
            <a:off x="1951964" y="2231780"/>
            <a:ext cx="8349031" cy="3430465"/>
          </a:xfrm>
          <a:prstGeom prst="rect">
            <a:avLst/>
          </a:prstGeom>
        </p:spPr>
      </p:pic>
    </p:spTree>
    <p:extLst>
      <p:ext uri="{BB962C8B-B14F-4D97-AF65-F5344CB8AC3E}">
        <p14:creationId xmlns:p14="http://schemas.microsoft.com/office/powerpoint/2010/main" val="41729689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Distinguishing Projects from Operations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25</a:t>
            </a:fld>
            <a:endParaRPr lang="en-US" sz="1600"/>
          </a:p>
        </p:txBody>
      </p:sp>
      <p:pic>
        <p:nvPicPr>
          <p:cNvPr id="6" name="Imagen 5"/>
          <p:cNvPicPr>
            <a:picLocks noChangeAspect="1"/>
          </p:cNvPicPr>
          <p:nvPr/>
        </p:nvPicPr>
        <p:blipFill>
          <a:blip r:embed="rId2"/>
          <a:stretch>
            <a:fillRect/>
          </a:stretch>
        </p:blipFill>
        <p:spPr>
          <a:xfrm>
            <a:off x="2260697" y="2014786"/>
            <a:ext cx="7731565" cy="4167572"/>
          </a:xfrm>
          <a:prstGeom prst="rect">
            <a:avLst/>
          </a:prstGeom>
        </p:spPr>
      </p:pic>
    </p:spTree>
    <p:extLst>
      <p:ext uri="{BB962C8B-B14F-4D97-AF65-F5344CB8AC3E}">
        <p14:creationId xmlns:p14="http://schemas.microsoft.com/office/powerpoint/2010/main" val="63955576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p>
        </p:txBody>
      </p:sp>
      <p:sp>
        <p:nvSpPr>
          <p:cNvPr id="3" name="Marcador de contenido 2"/>
          <p:cNvSpPr>
            <a:spLocks noGrp="1"/>
          </p:cNvSpPr>
          <p:nvPr>
            <p:ph idx="1"/>
          </p:nvPr>
        </p:nvSpPr>
        <p:spPr>
          <a:xfrm>
            <a:off x="650631" y="1881551"/>
            <a:ext cx="11025554" cy="4437554"/>
          </a:xfrm>
        </p:spPr>
        <p:txBody>
          <a:bodyPr>
            <a:normAutofit/>
          </a:bodyPr>
          <a:lstStyle/>
          <a:p>
            <a:pPr>
              <a:buClr>
                <a:schemeClr val="accent2"/>
              </a:buClr>
              <a:buFont typeface="Wingdings" charset="2"/>
              <a:buChar char="v"/>
            </a:pPr>
            <a:r>
              <a:rPr lang="es-ES_tradnl" sz="2100" dirty="0"/>
              <a:t>L</a:t>
            </a:r>
            <a:r>
              <a:rPr lang="es-ES_tradnl" sz="2100" dirty="0" smtClean="0"/>
              <a:t>a </a:t>
            </a:r>
            <a:r>
              <a:rPr lang="es-ES_tradnl" sz="2100" dirty="0"/>
              <a:t>gestión de proyectos </a:t>
            </a:r>
            <a:r>
              <a:rPr lang="es-ES_tradnl" sz="2100" dirty="0" err="1" smtClean="0"/>
              <a:t>est</a:t>
            </a:r>
            <a:r>
              <a:rPr lang="es-ES" sz="2100" dirty="0" smtClean="0"/>
              <a:t>á definida </a:t>
            </a:r>
            <a:r>
              <a:rPr lang="es-ES_tradnl" sz="2100" dirty="0" smtClean="0"/>
              <a:t>en </a:t>
            </a:r>
            <a:r>
              <a:rPr lang="es-ES_tradnl" sz="2100" dirty="0"/>
              <a:t>el estándar de gestión de proyectos por el Project Management </a:t>
            </a:r>
            <a:r>
              <a:rPr lang="es-ES_tradnl" sz="2100" dirty="0" err="1"/>
              <a:t>Institute</a:t>
            </a:r>
            <a:r>
              <a:rPr lang="es-ES_tradnl" sz="2100" dirty="0"/>
              <a:t> (PMI</a:t>
            </a:r>
            <a:r>
              <a:rPr lang="es-ES_tradnl" sz="2100" dirty="0" smtClean="0"/>
              <a:t>) como: </a:t>
            </a:r>
            <a:r>
              <a:rPr lang="es-ES_tradnl" sz="2100" dirty="0"/>
              <a:t>"La gestión de proyectos es la aplicación de conocimientos, habilidades, herramientas y técnicas para las actividades del proyecto para cumplir con los requisitos del proyecto". </a:t>
            </a:r>
            <a:endParaRPr lang="es-ES_tradnl" sz="2100" dirty="0" smtClean="0"/>
          </a:p>
          <a:p>
            <a:pPr>
              <a:buClr>
                <a:schemeClr val="accent2"/>
              </a:buClr>
              <a:buFont typeface="Wingdings" charset="2"/>
              <a:buChar char="v"/>
            </a:pPr>
            <a:r>
              <a:rPr lang="es-ES_tradnl" sz="2100" dirty="0" smtClean="0"/>
              <a:t>Este estándar, contenido </a:t>
            </a:r>
            <a:r>
              <a:rPr lang="es-ES_tradnl" sz="2100" dirty="0"/>
              <a:t>en </a:t>
            </a:r>
            <a:r>
              <a:rPr lang="es-ES_tradnl" sz="2100" dirty="0" smtClean="0"/>
              <a:t>la </a:t>
            </a:r>
            <a:r>
              <a:rPr lang="es-ES_tradnl" sz="2100" dirty="0" err="1" smtClean="0"/>
              <a:t>Gu</a:t>
            </a:r>
            <a:r>
              <a:rPr lang="es-ES" sz="2100" dirty="0" err="1" smtClean="0"/>
              <a:t>ía</a:t>
            </a:r>
            <a:r>
              <a:rPr lang="es-ES" sz="2100" dirty="0" smtClean="0"/>
              <a:t> de </a:t>
            </a:r>
            <a:r>
              <a:rPr lang="en-US" sz="2100" dirty="0" smtClean="0"/>
              <a:t>Project </a:t>
            </a:r>
            <a:r>
              <a:rPr lang="en-US" sz="2100" dirty="0"/>
              <a:t>Management Body of </a:t>
            </a:r>
            <a:r>
              <a:rPr lang="en-US" sz="2100" dirty="0" smtClean="0"/>
              <a:t>Knowledge (PMBOK), </a:t>
            </a:r>
            <a:r>
              <a:rPr lang="es-ES_tradnl" sz="2100" dirty="0" smtClean="0"/>
              <a:t>presenta</a:t>
            </a:r>
            <a:r>
              <a:rPr lang="es-ES_tradnl" sz="2100" dirty="0"/>
              <a:t>, como afirma PMI, "un subconjunto del cuerpo </a:t>
            </a:r>
            <a:r>
              <a:rPr lang="es-ES_tradnl" sz="2100" dirty="0" smtClean="0"/>
              <a:t>de conocimiento para la gestión </a:t>
            </a:r>
            <a:r>
              <a:rPr lang="es-ES_tradnl" sz="2100" dirty="0"/>
              <a:t>de proyectos </a:t>
            </a:r>
            <a:r>
              <a:rPr lang="es-ES_tradnl" sz="2100" dirty="0" smtClean="0"/>
              <a:t>que </a:t>
            </a:r>
            <a:r>
              <a:rPr lang="es-ES_tradnl" sz="2100" dirty="0"/>
              <a:t>generalmente se reconoce como buena práctica". </a:t>
            </a:r>
            <a:endParaRPr lang="es-ES_tradnl" sz="2100" dirty="0" smtClean="0"/>
          </a:p>
          <a:p>
            <a:pPr>
              <a:buClr>
                <a:schemeClr val="accent2"/>
              </a:buClr>
              <a:buFont typeface="Wingdings" charset="2"/>
              <a:buChar char="v"/>
            </a:pPr>
            <a:r>
              <a:rPr lang="es-ES" sz="2100" dirty="0" smtClean="0"/>
              <a:t>El estándar </a:t>
            </a:r>
            <a:r>
              <a:rPr lang="es-ES_tradnl" sz="2100" dirty="0" smtClean="0"/>
              <a:t>PMI es debido a </a:t>
            </a:r>
            <a:r>
              <a:rPr lang="es-ES_tradnl" sz="2100" dirty="0"/>
              <a:t>dos cosas: </a:t>
            </a:r>
            <a:endParaRPr lang="es-ES_tradnl" sz="2100" dirty="0" smtClean="0"/>
          </a:p>
          <a:p>
            <a:pPr marL="292608" lvl="1" indent="0">
              <a:buClr>
                <a:schemeClr val="accent2"/>
              </a:buClr>
              <a:buNone/>
            </a:pPr>
            <a:r>
              <a:rPr lang="es-ES_tradnl" sz="2100" dirty="0" smtClean="0"/>
              <a:t>1</a:t>
            </a:r>
            <a:r>
              <a:rPr lang="es-ES_tradnl" sz="2100" dirty="0"/>
              <a:t>) el conocimiento presentado es aplicable a la mayoría de los proyectos la mayor parte del tiempo; y </a:t>
            </a:r>
            <a:endParaRPr lang="es-ES_tradnl" sz="2100" dirty="0" smtClean="0"/>
          </a:p>
          <a:p>
            <a:pPr marL="292608" lvl="1" indent="0">
              <a:buClr>
                <a:schemeClr val="accent2"/>
              </a:buClr>
              <a:buNone/>
            </a:pPr>
            <a:r>
              <a:rPr lang="es-ES_tradnl" sz="2100" dirty="0" smtClean="0"/>
              <a:t>2</a:t>
            </a:r>
            <a:r>
              <a:rPr lang="es-ES_tradnl" sz="2100" dirty="0"/>
              <a:t>) hay consenso sobre su valor y utilidad. La buena práctica es también el consenso general de que la aplicación de los conocimientos, habilidades, herramientas y técnicas presentados a los procesos de gestión de proyectos puede aumentar la probabilidad de éxito del proyecto.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26</a:t>
            </a:fld>
            <a:endParaRPr lang="en-US" sz="1600"/>
          </a:p>
        </p:txBody>
      </p:sp>
    </p:spTree>
    <p:extLst>
      <p:ext uri="{BB962C8B-B14F-4D97-AF65-F5344CB8AC3E}">
        <p14:creationId xmlns:p14="http://schemas.microsoft.com/office/powerpoint/2010/main" val="181225490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p>
        </p:txBody>
      </p:sp>
      <p:sp>
        <p:nvSpPr>
          <p:cNvPr id="3" name="Marcador de contenido 2"/>
          <p:cNvSpPr>
            <a:spLocks noGrp="1"/>
          </p:cNvSpPr>
          <p:nvPr>
            <p:ph idx="1"/>
          </p:nvPr>
        </p:nvSpPr>
        <p:spPr>
          <a:xfrm>
            <a:off x="650631" y="1881551"/>
            <a:ext cx="11025554" cy="4437554"/>
          </a:xfrm>
        </p:spPr>
        <p:txBody>
          <a:bodyPr>
            <a:normAutofit/>
          </a:bodyPr>
          <a:lstStyle/>
          <a:p>
            <a:pPr>
              <a:buClr>
                <a:schemeClr val="accent2"/>
              </a:buClr>
              <a:buFont typeface="Wingdings" charset="2"/>
              <a:buChar char="v"/>
            </a:pPr>
            <a:r>
              <a:rPr lang="es-ES_tradnl" sz="2100" dirty="0"/>
              <a:t>En un proyecto mal administrado, suceden cosas </a:t>
            </a:r>
            <a:r>
              <a:rPr lang="es-ES_tradnl" sz="2100" dirty="0" smtClean="0"/>
              <a:t>malas, </a:t>
            </a:r>
            <a:r>
              <a:rPr lang="es-ES_tradnl" sz="2100" dirty="0"/>
              <a:t>como plazos no cumplidos, sobrecostos y calidad deficiente, todo lo cual resulta en partes interesadas insatisfechas del proyecto. Esto esencialmente fallará al proyecto y dañará la reputación y viabilidad de la organización. Sin embargo, la gestión eficaz del proyecto ayuda a gestionar diferentes aspectos del proyecto, como el costo, el alcance y las partes interesadas, lo que hace que el proyecto sea más predecible a medida que se ejecuta. Esto ayuda a identificar y resolver problemas y problemas, así como a identificar y responder a los riesgos, de manera oportuna, lo que aumenta las posibilidades de éxito del proyecto. Además, con una administración de proyectos efectiva, puede vincular claramente el resultado del proyecto con los objetivos comerciales de la organización, lo que le permitirá ajustar los planes del proyecto en un entorno empresarial cambiante. De esta manera, la gestión efectiva de proyectos ayuda a la organización a persistir en un mundo en rápido cambio al ser relevante y viable. En este libro, la gestión de proyectos significa una gestión eficaz de proyectos hasta que se indique lo contrario. Los proyectos son inseparables de la gestión de proyectos. En el momento de inicio, un proyecto acaba de nacer y se plantea mediante un procedimiento llamado elaboración progresiva a través de la gestión del proyecto.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27</a:t>
            </a:fld>
            <a:endParaRPr lang="en-US" sz="1600"/>
          </a:p>
        </p:txBody>
      </p:sp>
    </p:spTree>
    <p:extLst>
      <p:ext uri="{BB962C8B-B14F-4D97-AF65-F5344CB8AC3E}">
        <p14:creationId xmlns:p14="http://schemas.microsoft.com/office/powerpoint/2010/main" val="201984271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p>
        </p:txBody>
      </p:sp>
      <p:sp>
        <p:nvSpPr>
          <p:cNvPr id="3" name="Marcador de contenido 2"/>
          <p:cNvSpPr>
            <a:spLocks noGrp="1"/>
          </p:cNvSpPr>
          <p:nvPr>
            <p:ph idx="1"/>
          </p:nvPr>
        </p:nvSpPr>
        <p:spPr>
          <a:xfrm>
            <a:off x="914401" y="1879795"/>
            <a:ext cx="10726615" cy="4437554"/>
          </a:xfrm>
        </p:spPr>
        <p:txBody>
          <a:bodyPr>
            <a:normAutofit/>
          </a:bodyPr>
          <a:lstStyle/>
          <a:p>
            <a:pPr>
              <a:spcBef>
                <a:spcPts val="400"/>
              </a:spcBef>
              <a:buClr>
                <a:schemeClr val="accent2"/>
              </a:buClr>
              <a:buFont typeface="Wingdings" charset="2"/>
              <a:buChar char="v"/>
            </a:pPr>
            <a:r>
              <a:rPr lang="es-ES_tradnl" sz="2200" dirty="0"/>
              <a:t>En un proyecto mal administrado, suceden cosas </a:t>
            </a:r>
            <a:r>
              <a:rPr lang="es-ES_tradnl" sz="2200" dirty="0" smtClean="0"/>
              <a:t>malas, </a:t>
            </a:r>
            <a:r>
              <a:rPr lang="es-ES_tradnl" sz="2200" dirty="0"/>
              <a:t>como plazos no cumplidos, sobrecostos y calidad deficiente, todo lo cual resulta en partes interesadas </a:t>
            </a:r>
            <a:r>
              <a:rPr lang="es-ES_tradnl" sz="2200" dirty="0" smtClean="0"/>
              <a:t>insatisfechas. </a:t>
            </a:r>
          </a:p>
          <a:p>
            <a:pPr>
              <a:spcBef>
                <a:spcPts val="400"/>
              </a:spcBef>
              <a:buClr>
                <a:schemeClr val="accent2"/>
              </a:buClr>
              <a:buFont typeface="Wingdings" charset="2"/>
              <a:buChar char="v"/>
            </a:pPr>
            <a:r>
              <a:rPr lang="es-ES_tradnl" sz="2200" dirty="0" smtClean="0"/>
              <a:t>Esto </a:t>
            </a:r>
            <a:r>
              <a:rPr lang="es-ES_tradnl" sz="2200" dirty="0"/>
              <a:t>esencialmente </a:t>
            </a:r>
            <a:r>
              <a:rPr lang="es-ES_tradnl" sz="2200" dirty="0" smtClean="0"/>
              <a:t>dañará </a:t>
            </a:r>
            <a:r>
              <a:rPr lang="es-ES_tradnl" sz="2200" dirty="0"/>
              <a:t>la reputación y viabilidad de la organización. </a:t>
            </a:r>
            <a:endParaRPr lang="es-ES_tradnl" sz="2200" dirty="0" smtClean="0"/>
          </a:p>
          <a:p>
            <a:pPr>
              <a:spcBef>
                <a:spcPts val="400"/>
              </a:spcBef>
              <a:buClr>
                <a:schemeClr val="accent2"/>
              </a:buClr>
              <a:buFont typeface="Wingdings" charset="2"/>
              <a:buChar char="v"/>
            </a:pPr>
            <a:r>
              <a:rPr lang="es-ES_tradnl" sz="2200" dirty="0" smtClean="0"/>
              <a:t>Sin </a:t>
            </a:r>
            <a:r>
              <a:rPr lang="es-ES_tradnl" sz="2200" dirty="0"/>
              <a:t>embargo, la gestión eficaz del proyecto ayuda a gestionar diferentes aspectos del proyecto, como el costo, el alcance y las partes interesadas, lo que hace que el proyecto sea más predecible a medida que se ejecuta. </a:t>
            </a:r>
            <a:endParaRPr lang="es-ES_tradnl" sz="2200" dirty="0" smtClean="0"/>
          </a:p>
          <a:p>
            <a:pPr>
              <a:spcBef>
                <a:spcPts val="400"/>
              </a:spcBef>
              <a:buClr>
                <a:schemeClr val="accent2"/>
              </a:buClr>
              <a:buFont typeface="Wingdings" charset="2"/>
              <a:buChar char="v"/>
            </a:pPr>
            <a:r>
              <a:rPr lang="es-ES_tradnl" sz="2200" dirty="0" smtClean="0"/>
              <a:t>Esto </a:t>
            </a:r>
            <a:r>
              <a:rPr lang="es-ES_tradnl" sz="2200" dirty="0"/>
              <a:t>ayuda a identificar y resolver </a:t>
            </a:r>
            <a:r>
              <a:rPr lang="es-ES_tradnl" sz="2200" dirty="0" smtClean="0"/>
              <a:t>problemas, </a:t>
            </a:r>
            <a:r>
              <a:rPr lang="es-ES_tradnl" sz="2200" dirty="0"/>
              <a:t>así como a identificar y responder a los riesgos, de manera oportuna, lo que aumenta las posibilidades de éxito del proyecto. </a:t>
            </a:r>
            <a:endParaRPr lang="es-ES_tradnl" sz="2200" dirty="0" smtClean="0"/>
          </a:p>
          <a:p>
            <a:pPr>
              <a:spcBef>
                <a:spcPts val="400"/>
              </a:spcBef>
              <a:buClr>
                <a:schemeClr val="accent2"/>
              </a:buClr>
              <a:buFont typeface="Wingdings" charset="2"/>
              <a:buChar char="v"/>
            </a:pPr>
            <a:r>
              <a:rPr lang="es-ES_tradnl" sz="2200" dirty="0"/>
              <a:t>C</a:t>
            </a:r>
            <a:r>
              <a:rPr lang="es-ES_tradnl" sz="2200" dirty="0" smtClean="0"/>
              <a:t>on </a:t>
            </a:r>
            <a:r>
              <a:rPr lang="es-ES_tradnl" sz="2200" dirty="0"/>
              <a:t>una administración de proyectos efectiva, puede vincular </a:t>
            </a:r>
            <a:r>
              <a:rPr lang="es-ES_tradnl" sz="2200" dirty="0" smtClean="0"/>
              <a:t>el </a:t>
            </a:r>
            <a:r>
              <a:rPr lang="es-ES_tradnl" sz="2200" dirty="0"/>
              <a:t>resultado del proyecto con los objetivos comerciales de la organización, lo que le permitirá ajustar los planes del proyecto en un entorno empresarial cambiante. De esta manera, la gestión efectiva de proyectos ayuda a la organización a persistir en un mundo en rápido cambio al ser relevante y viable. </a:t>
            </a:r>
            <a:endParaRPr lang="es-ES_tradnl" sz="22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28</a:t>
            </a:fld>
            <a:endParaRPr lang="en-US" sz="1600"/>
          </a:p>
        </p:txBody>
      </p:sp>
    </p:spTree>
    <p:extLst>
      <p:ext uri="{BB962C8B-B14F-4D97-AF65-F5344CB8AC3E}">
        <p14:creationId xmlns:p14="http://schemas.microsoft.com/office/powerpoint/2010/main" val="91149037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Progressive Elaboration</a:t>
            </a:r>
          </a:p>
        </p:txBody>
      </p:sp>
      <p:sp>
        <p:nvSpPr>
          <p:cNvPr id="3" name="Marcador de contenido 2"/>
          <p:cNvSpPr>
            <a:spLocks noGrp="1"/>
          </p:cNvSpPr>
          <p:nvPr>
            <p:ph idx="1"/>
          </p:nvPr>
        </p:nvSpPr>
        <p:spPr>
          <a:xfrm>
            <a:off x="1097280" y="1881551"/>
            <a:ext cx="10115204" cy="4437554"/>
          </a:xfrm>
        </p:spPr>
        <p:txBody>
          <a:bodyPr>
            <a:normAutofit/>
          </a:bodyPr>
          <a:lstStyle/>
          <a:p>
            <a:pPr>
              <a:buClr>
                <a:schemeClr val="accent2"/>
              </a:buClr>
              <a:buFont typeface="Wingdings" charset="2"/>
              <a:buChar char="v"/>
            </a:pPr>
            <a:r>
              <a:rPr lang="es-ES_tradnl" sz="2300" dirty="0"/>
              <a:t>En el momento de inicio, un proyecto acaba de nacer y se plantea mediante un procedimiento llamado elaboración progresiva a través de la gestión del proyecto</a:t>
            </a:r>
            <a:r>
              <a:rPr lang="es-ES_tradnl" sz="2300" dirty="0" smtClean="0"/>
              <a:t>.</a:t>
            </a:r>
          </a:p>
          <a:p>
            <a:pPr>
              <a:buClr>
                <a:schemeClr val="accent2"/>
              </a:buClr>
              <a:buFont typeface="Wingdings" charset="2"/>
              <a:buChar char="v"/>
            </a:pPr>
            <a:r>
              <a:rPr lang="es-ES_tradnl" sz="2300" dirty="0"/>
              <a:t>E</a:t>
            </a:r>
            <a:r>
              <a:rPr lang="es-ES_tradnl" sz="2300" dirty="0" smtClean="0"/>
              <a:t>l </a:t>
            </a:r>
            <a:r>
              <a:rPr lang="es-ES_tradnl" sz="2300" dirty="0"/>
              <a:t>producto de un proyecto, incluso el plan del proyecto, </a:t>
            </a:r>
            <a:r>
              <a:rPr lang="es-ES_tradnl" sz="2300" dirty="0" smtClean="0"/>
              <a:t>no se construyen </a:t>
            </a:r>
            <a:r>
              <a:rPr lang="es-ES_tradnl" sz="2300" dirty="0"/>
              <a:t>en un día. Por lo general, primero hay un concepto y una visión amplia para el producto final, es decir, el resultado del proyecto. </a:t>
            </a:r>
            <a:endParaRPr lang="es-ES_tradnl" sz="2300" dirty="0" smtClean="0"/>
          </a:p>
          <a:p>
            <a:pPr>
              <a:buClr>
                <a:schemeClr val="accent2"/>
              </a:buClr>
              <a:buFont typeface="Wingdings" charset="2"/>
              <a:buChar char="v"/>
            </a:pPr>
            <a:r>
              <a:rPr lang="es-ES_tradnl" sz="2300" dirty="0" smtClean="0"/>
              <a:t>Cuanto </a:t>
            </a:r>
            <a:r>
              <a:rPr lang="es-ES_tradnl" sz="2300" dirty="0"/>
              <a:t>más clara sea la visión que tenga del producto único que desea del proyecto, más preciso será el plan del proyecto. Por lo tanto, avanza hacia el plan del proyecto en pasos incrementales a medida que se refinan las ideas sobre el producto final y a medida que obtiene más y más información sobre los requisitos de manera progresiva. </a:t>
            </a:r>
            <a:endParaRPr lang="es-ES_tradnl" sz="2300" dirty="0" smtClean="0"/>
          </a:p>
          <a:p>
            <a:pPr>
              <a:buClr>
                <a:schemeClr val="accent2"/>
              </a:buClr>
              <a:buFont typeface="Wingdings" charset="2"/>
              <a:buChar char="v"/>
            </a:pPr>
            <a:r>
              <a:rPr lang="es-ES_tradnl" sz="2300" dirty="0" smtClean="0"/>
              <a:t>Este </a:t>
            </a:r>
            <a:r>
              <a:rPr lang="es-ES_tradnl" sz="2300" dirty="0"/>
              <a:t>procedimiento de definición (o planificación) de un proyecto se denomina elaboración progresiva.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29</a:t>
            </a:fld>
            <a:endParaRPr lang="en-US" sz="1600"/>
          </a:p>
        </p:txBody>
      </p:sp>
    </p:spTree>
    <p:extLst>
      <p:ext uri="{BB962C8B-B14F-4D97-AF65-F5344CB8AC3E}">
        <p14:creationId xmlns:p14="http://schemas.microsoft.com/office/powerpoint/2010/main" val="44277268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3</a:t>
            </a:fld>
            <a:endParaRPr lang="es-ES_tradnl" sz="1600" dirty="0"/>
          </a:p>
        </p:txBody>
      </p:sp>
      <p:sp>
        <p:nvSpPr>
          <p:cNvPr id="3" name="Marcador de contenido 5"/>
          <p:cNvSpPr txBox="1">
            <a:spLocks/>
          </p:cNvSpPr>
          <p:nvPr/>
        </p:nvSpPr>
        <p:spPr>
          <a:xfrm>
            <a:off x="562708" y="4123948"/>
            <a:ext cx="11260992" cy="226521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nSpc>
                <a:spcPct val="100000"/>
              </a:lnSpc>
              <a:spcBef>
                <a:spcPts val="200"/>
              </a:spcBef>
            </a:pPr>
            <a:r>
              <a:rPr lang="es-ES_tradnl" sz="2600" dirty="0" smtClean="0"/>
              <a:t>1. Quiero dedicarme a la academia (</a:t>
            </a:r>
            <a:r>
              <a:rPr lang="es-ES_tradnl" sz="2600" dirty="0" err="1" smtClean="0"/>
              <a:t>investigaci</a:t>
            </a:r>
            <a:r>
              <a:rPr lang="es-ES" sz="2600" dirty="0" err="1" smtClean="0"/>
              <a:t>ón</a:t>
            </a:r>
            <a:r>
              <a:rPr lang="es-ES" sz="2600" dirty="0" smtClean="0"/>
              <a:t> y/o docencia</a:t>
            </a:r>
            <a:r>
              <a:rPr lang="es-ES_tradnl" sz="2600" dirty="0" smtClean="0"/>
              <a:t>)?</a:t>
            </a:r>
          </a:p>
          <a:p>
            <a:pPr>
              <a:lnSpc>
                <a:spcPct val="100000"/>
              </a:lnSpc>
              <a:spcBef>
                <a:spcPts val="200"/>
              </a:spcBef>
            </a:pPr>
            <a:r>
              <a:rPr lang="es-ES_tradnl" sz="2600" dirty="0" smtClean="0"/>
              <a:t>2. Soy empresario/emprendedor, en un futuro </a:t>
            </a:r>
            <a:r>
              <a:rPr lang="es-ES_tradnl" sz="2600" dirty="0" err="1" smtClean="0"/>
              <a:t>tendr</a:t>
            </a:r>
            <a:r>
              <a:rPr lang="es-ES" sz="2600" dirty="0" smtClean="0"/>
              <a:t>é mi empresa</a:t>
            </a:r>
          </a:p>
          <a:p>
            <a:pPr>
              <a:lnSpc>
                <a:spcPct val="100000"/>
              </a:lnSpc>
              <a:spcBef>
                <a:spcPts val="200"/>
              </a:spcBef>
            </a:pPr>
            <a:r>
              <a:rPr lang="es-ES" sz="2600" dirty="0" smtClean="0"/>
              <a:t>3. Trabajo en una organización (pública/privada) y quiero crecer y mejorar mi perfil profesional</a:t>
            </a:r>
          </a:p>
          <a:p>
            <a:pPr>
              <a:lnSpc>
                <a:spcPct val="100000"/>
              </a:lnSpc>
              <a:spcBef>
                <a:spcPts val="200"/>
              </a:spcBef>
            </a:pPr>
            <a:r>
              <a:rPr lang="es-ES" sz="2600" dirty="0" smtClean="0"/>
              <a:t>4. Avance en mi tesis?</a:t>
            </a:r>
            <a:endParaRPr lang="es-ES_tradnl" sz="2600" dirty="0" smtClean="0"/>
          </a:p>
        </p:txBody>
      </p:sp>
      <p:sp>
        <p:nvSpPr>
          <p:cNvPr id="6" name="Título 1"/>
          <p:cNvSpPr txBox="1">
            <a:spLocks/>
          </p:cNvSpPr>
          <p:nvPr/>
        </p:nvSpPr>
        <p:spPr>
          <a:xfrm>
            <a:off x="1034716" y="577517"/>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683741"/>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272953"/>
            <a:ext cx="3657600" cy="2797156"/>
          </a:xfrm>
          <a:prstGeom prst="rect">
            <a:avLst/>
          </a:prstGeom>
        </p:spPr>
      </p:pic>
      <p:pic>
        <p:nvPicPr>
          <p:cNvPr id="14" name="Imagen 13"/>
          <p:cNvPicPr>
            <a:picLocks noChangeAspect="1"/>
          </p:cNvPicPr>
          <p:nvPr/>
        </p:nvPicPr>
        <p:blipFill>
          <a:blip r:embed="rId5"/>
          <a:stretch>
            <a:fillRect/>
          </a:stretch>
        </p:blipFill>
        <p:spPr>
          <a:xfrm>
            <a:off x="7967667" y="1701327"/>
            <a:ext cx="3856033" cy="1950262"/>
          </a:xfrm>
          <a:prstGeom prst="rect">
            <a:avLst/>
          </a:prstGeom>
        </p:spPr>
      </p:pic>
    </p:spTree>
    <p:extLst>
      <p:ext uri="{BB962C8B-B14F-4D97-AF65-F5344CB8AC3E}">
        <p14:creationId xmlns:p14="http://schemas.microsoft.com/office/powerpoint/2010/main" val="18607199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Progressive Elaboration</a:t>
            </a:r>
          </a:p>
        </p:txBody>
      </p:sp>
      <p:sp>
        <p:nvSpPr>
          <p:cNvPr id="3" name="Marcador de contenido 2"/>
          <p:cNvSpPr>
            <a:spLocks noGrp="1"/>
          </p:cNvSpPr>
          <p:nvPr>
            <p:ph idx="1"/>
          </p:nvPr>
        </p:nvSpPr>
        <p:spPr>
          <a:xfrm>
            <a:off x="1097279" y="1881551"/>
            <a:ext cx="10578905" cy="4437554"/>
          </a:xfrm>
        </p:spPr>
        <p:txBody>
          <a:bodyPr>
            <a:normAutofit/>
          </a:bodyPr>
          <a:lstStyle/>
          <a:p>
            <a:pPr>
              <a:buClr>
                <a:schemeClr val="accent2"/>
              </a:buClr>
              <a:buFont typeface="Wingdings" charset="2"/>
              <a:buChar char="v"/>
            </a:pPr>
            <a:r>
              <a:rPr lang="es-ES_tradnl" sz="2100" dirty="0"/>
              <a:t>Aquí hay un ejemplo de elaboración progresiva. </a:t>
            </a:r>
            <a:endParaRPr lang="es-ES_tradnl" sz="2100" dirty="0" smtClean="0"/>
          </a:p>
          <a:p>
            <a:pPr>
              <a:buClr>
                <a:schemeClr val="accent2"/>
              </a:buClr>
              <a:buFont typeface="Wingdings" charset="2"/>
              <a:buChar char="v"/>
            </a:pPr>
            <a:r>
              <a:rPr lang="es-ES_tradnl" sz="2100" dirty="0" smtClean="0"/>
              <a:t>Una </a:t>
            </a:r>
            <a:r>
              <a:rPr lang="es-ES_tradnl" sz="2100" dirty="0"/>
              <a:t>mañana te levantas con la idea de cerrar la brecha digital en tu comunidad. Ahora, </a:t>
            </a:r>
            <a:r>
              <a:rPr lang="es-ES_tradnl" sz="2100" dirty="0" smtClean="0"/>
              <a:t>tienes </a:t>
            </a:r>
            <a:r>
              <a:rPr lang="es-ES_tradnl" sz="2100" dirty="0"/>
              <a:t>un concepto del producto final (resultado) de </a:t>
            </a:r>
            <a:r>
              <a:rPr lang="es-ES_tradnl" sz="2100" dirty="0" smtClean="0"/>
              <a:t>tu </a:t>
            </a:r>
            <a:r>
              <a:rPr lang="es-ES_tradnl" sz="2100" dirty="0"/>
              <a:t>proyecto: cerrar la brecha digital en </a:t>
            </a:r>
            <a:r>
              <a:rPr lang="es-ES_tradnl" sz="2100" dirty="0" smtClean="0"/>
              <a:t>tu </a:t>
            </a:r>
            <a:r>
              <a:rPr lang="es-ES_tradnl" sz="2100" dirty="0"/>
              <a:t>comunidad. </a:t>
            </a:r>
            <a:endParaRPr lang="es-ES_tradnl" sz="2100" dirty="0" smtClean="0"/>
          </a:p>
          <a:p>
            <a:pPr>
              <a:buClr>
                <a:schemeClr val="accent2"/>
              </a:buClr>
              <a:buFont typeface="Wingdings" charset="2"/>
              <a:buChar char="v"/>
            </a:pPr>
            <a:r>
              <a:rPr lang="es-ES_tradnl" sz="2100" dirty="0" smtClean="0"/>
              <a:t>Pero</a:t>
            </a:r>
            <a:r>
              <a:rPr lang="es-ES_tradnl" sz="2100" dirty="0"/>
              <a:t>, ¿qué quieres decir con eso realmente? Puede incluir muchas cosas: construir computadoras de manera económica y ofrecerlas a precios bajos para quienes no las tienen, aumentar la conciencia de la necesidad de la informática, ofrecer clases y cosas por el estilo. </a:t>
            </a:r>
            <a:endParaRPr lang="es-ES_tradnl" sz="2100" dirty="0" smtClean="0"/>
          </a:p>
          <a:p>
            <a:pPr>
              <a:buClr>
                <a:schemeClr val="accent2"/>
              </a:buClr>
              <a:buFont typeface="Wingdings" charset="2"/>
              <a:buChar char="v"/>
            </a:pPr>
            <a:r>
              <a:rPr lang="es-ES_tradnl" sz="2100" dirty="0" smtClean="0"/>
              <a:t>Ahora</a:t>
            </a:r>
            <a:r>
              <a:rPr lang="es-ES_tradnl" sz="2100" dirty="0"/>
              <a:t>, realmente estás trabajando para refinar tu idea del producto final. </a:t>
            </a:r>
            <a:endParaRPr lang="es-ES_tradnl" sz="2100" dirty="0" smtClean="0"/>
          </a:p>
          <a:p>
            <a:pPr>
              <a:buClr>
                <a:schemeClr val="accent2"/>
              </a:buClr>
              <a:buFont typeface="Wingdings" charset="2"/>
              <a:buChar char="v"/>
            </a:pPr>
            <a:r>
              <a:rPr lang="es-ES_tradnl" sz="2100" dirty="0" smtClean="0"/>
              <a:t>La </a:t>
            </a:r>
            <a:r>
              <a:rPr lang="es-ES_tradnl" sz="2100" dirty="0"/>
              <a:t>segunda pregunta es, ¿cómo vas a hacer esto? Aquí, te refieres al plan del proyecto. </a:t>
            </a:r>
            <a:r>
              <a:rPr lang="es-ES_tradnl" sz="2100" dirty="0" smtClean="0"/>
              <a:t>Puedes </a:t>
            </a:r>
            <a:r>
              <a:rPr lang="es-ES_tradnl" sz="2100" dirty="0"/>
              <a:t>ver que el plan del proyecto y su precisión y detalles dependen de cuán refinada sea la idea del producto final. El producto final o los objetivos y el plan para lograrlos se </a:t>
            </a:r>
            <a:r>
              <a:rPr lang="es-ES_tradnl" sz="2100" dirty="0" smtClean="0"/>
              <a:t>detallan </a:t>
            </a:r>
            <a:r>
              <a:rPr lang="es-ES_tradnl" sz="2100" dirty="0"/>
              <a:t>en pasos más pequeños.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30</a:t>
            </a:fld>
            <a:endParaRPr lang="en-US" sz="1600"/>
          </a:p>
        </p:txBody>
      </p:sp>
    </p:spTree>
    <p:extLst>
      <p:ext uri="{BB962C8B-B14F-4D97-AF65-F5344CB8AC3E}">
        <p14:creationId xmlns:p14="http://schemas.microsoft.com/office/powerpoint/2010/main" val="646990991"/>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Progressive Elaboration</a:t>
            </a:r>
          </a:p>
        </p:txBody>
      </p:sp>
      <p:sp>
        <p:nvSpPr>
          <p:cNvPr id="3" name="Marcador de contenido 2"/>
          <p:cNvSpPr>
            <a:spLocks noGrp="1"/>
          </p:cNvSpPr>
          <p:nvPr>
            <p:ph idx="1"/>
          </p:nvPr>
        </p:nvSpPr>
        <p:spPr>
          <a:xfrm>
            <a:off x="907100" y="1879795"/>
            <a:ext cx="10438760" cy="4437554"/>
          </a:xfrm>
        </p:spPr>
        <p:txBody>
          <a:bodyPr>
            <a:normAutofit/>
          </a:bodyPr>
          <a:lstStyle/>
          <a:p>
            <a:pPr>
              <a:spcBef>
                <a:spcPts val="400"/>
              </a:spcBef>
              <a:buClr>
                <a:schemeClr val="accent2"/>
              </a:buClr>
              <a:buFont typeface="Wingdings" charset="2"/>
              <a:buChar char="v"/>
            </a:pPr>
            <a:r>
              <a:rPr lang="es-ES_tradnl" sz="2400" dirty="0"/>
              <a:t>La elaboración progresiva, en general, significa desarrollar algo en pasos incrementales. </a:t>
            </a:r>
            <a:endParaRPr lang="es-ES_tradnl" sz="2400" dirty="0" smtClean="0"/>
          </a:p>
          <a:p>
            <a:pPr>
              <a:spcBef>
                <a:spcPts val="400"/>
              </a:spcBef>
              <a:buClr>
                <a:schemeClr val="accent2"/>
              </a:buClr>
              <a:buFont typeface="Wingdings" charset="2"/>
              <a:buChar char="v"/>
            </a:pPr>
            <a:r>
              <a:rPr lang="es-ES_tradnl" sz="2400" dirty="0" smtClean="0"/>
              <a:t>El </a:t>
            </a:r>
            <a:r>
              <a:rPr lang="es-ES_tradnl" sz="2400" dirty="0"/>
              <a:t>plan del proyecto se definirá en términos generales para comenzar y será más preciso, detallado y explícito de manera incremental a medida que se desarrolle una mejor comprensión de los resultados y objetivos del proyecto. </a:t>
            </a:r>
            <a:endParaRPr lang="es-ES_tradnl" sz="2400" dirty="0" smtClean="0"/>
          </a:p>
          <a:p>
            <a:pPr>
              <a:spcBef>
                <a:spcPts val="400"/>
              </a:spcBef>
              <a:buClr>
                <a:schemeClr val="accent2"/>
              </a:buClr>
              <a:buFont typeface="Wingdings" charset="2"/>
              <a:buChar char="v"/>
            </a:pPr>
            <a:r>
              <a:rPr lang="es-ES_tradnl" sz="2400" dirty="0" smtClean="0"/>
              <a:t>Implica </a:t>
            </a:r>
            <a:r>
              <a:rPr lang="es-ES_tradnl" sz="2400" dirty="0"/>
              <a:t>iteraciones sucesivas del proceso de planificación, lo que resulta en un plan más preciso y completo</a:t>
            </a:r>
            <a:r>
              <a:rPr lang="es-ES_tradnl" sz="2400" dirty="0" smtClean="0"/>
              <a:t>.</a:t>
            </a:r>
          </a:p>
          <a:p>
            <a:pPr>
              <a:spcBef>
                <a:spcPts val="400"/>
              </a:spcBef>
              <a:buClr>
                <a:schemeClr val="accent2"/>
              </a:buClr>
              <a:buFont typeface="Wingdings" charset="2"/>
              <a:buChar char="v"/>
            </a:pPr>
            <a:r>
              <a:rPr lang="es-ES_tradnl" sz="2400" dirty="0"/>
              <a:t>Incluso después de que haya aprobado un plan final de proyecto y el proyecto comience a ejecutarse, la elaboración progresiva continúa hasta cierto punto. Por ejemplo, </a:t>
            </a:r>
            <a:r>
              <a:rPr lang="es-ES_tradnl" sz="2400" dirty="0" smtClean="0"/>
              <a:t>las </a:t>
            </a:r>
            <a:r>
              <a:rPr lang="es-ES_tradnl" sz="2400" dirty="0"/>
              <a:t>etapas de ejecución y planificación del proyecto interactúan entre sí. </a:t>
            </a:r>
            <a:endParaRPr lang="es-ES_tradnl" sz="2400" dirty="0" smtClean="0"/>
          </a:p>
          <a:p>
            <a:pPr>
              <a:spcBef>
                <a:spcPts val="400"/>
              </a:spcBef>
              <a:buClr>
                <a:schemeClr val="accent2"/>
              </a:buClr>
              <a:buFont typeface="Wingdings" charset="2"/>
              <a:buChar char="v"/>
            </a:pPr>
            <a:r>
              <a:rPr lang="es-ES_tradnl" sz="2400" dirty="0" smtClean="0"/>
              <a:t>Según </a:t>
            </a:r>
            <a:r>
              <a:rPr lang="es-ES_tradnl" sz="2400" dirty="0"/>
              <a:t>el desempeño del proyecto y las solicitudes de las partes interesadas, el plan del proyecto podría cambiar, incluso incluyendo el alcance del proyecto.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31</a:t>
            </a:fld>
            <a:endParaRPr lang="en-US" sz="1600"/>
          </a:p>
        </p:txBody>
      </p:sp>
    </p:spTree>
    <p:extLst>
      <p:ext uri="{BB962C8B-B14F-4D97-AF65-F5344CB8AC3E}">
        <p14:creationId xmlns:p14="http://schemas.microsoft.com/office/powerpoint/2010/main" val="151990008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a Process</a:t>
            </a:r>
          </a:p>
        </p:txBody>
      </p:sp>
      <p:sp>
        <p:nvSpPr>
          <p:cNvPr id="3" name="Marcador de contenido 2"/>
          <p:cNvSpPr>
            <a:spLocks noGrp="1"/>
          </p:cNvSpPr>
          <p:nvPr>
            <p:ph idx="1"/>
          </p:nvPr>
        </p:nvSpPr>
        <p:spPr>
          <a:xfrm>
            <a:off x="1097279" y="1951891"/>
            <a:ext cx="10578905" cy="4367213"/>
          </a:xfrm>
        </p:spPr>
        <p:txBody>
          <a:bodyPr>
            <a:normAutofit/>
          </a:bodyPr>
          <a:lstStyle/>
          <a:p>
            <a:pPr>
              <a:spcBef>
                <a:spcPts val="500"/>
              </a:spcBef>
              <a:buClr>
                <a:schemeClr val="accent2"/>
              </a:buClr>
              <a:buFont typeface="Wingdings" charset="2"/>
              <a:buChar char="v"/>
            </a:pPr>
            <a:r>
              <a:rPr lang="es-ES_tradnl" sz="2200" dirty="0" smtClean="0"/>
              <a:t>La </a:t>
            </a:r>
            <a:r>
              <a:rPr lang="es-ES_tradnl" sz="2200" dirty="0"/>
              <a:t>mayor parte de la gestión de proyectos se realiza mediante </a:t>
            </a:r>
            <a:r>
              <a:rPr lang="es-ES_tradnl" sz="2200" dirty="0" smtClean="0"/>
              <a:t>un </a:t>
            </a:r>
            <a:r>
              <a:rPr lang="es-ES_tradnl" sz="2200" dirty="0"/>
              <a:t>conjunto de procesos</a:t>
            </a:r>
            <a:r>
              <a:rPr lang="es-ES_tradnl" sz="2200" dirty="0" smtClean="0"/>
              <a:t>.</a:t>
            </a:r>
          </a:p>
          <a:p>
            <a:pPr>
              <a:spcBef>
                <a:spcPts val="500"/>
              </a:spcBef>
              <a:buClr>
                <a:schemeClr val="accent2"/>
              </a:buClr>
              <a:buFont typeface="Wingdings" charset="2"/>
              <a:buChar char="v"/>
            </a:pPr>
            <a:r>
              <a:rPr lang="es-ES_tradnl" sz="2200" dirty="0"/>
              <a:t>Los procesos son el corazón de la gestión de proyectos. En otras palabras, los procesos son átomos, las unidades funcionales más pequeñas, de la gestión de proyectos. </a:t>
            </a:r>
            <a:endParaRPr lang="es-ES_tradnl" sz="2200" dirty="0" smtClean="0"/>
          </a:p>
          <a:p>
            <a:pPr>
              <a:spcBef>
                <a:spcPts val="500"/>
              </a:spcBef>
              <a:buClr>
                <a:schemeClr val="accent2"/>
              </a:buClr>
              <a:buFont typeface="Wingdings" charset="2"/>
              <a:buChar char="v"/>
            </a:pPr>
            <a:r>
              <a:rPr lang="es-ES_tradnl" sz="2200" dirty="0" smtClean="0"/>
              <a:t>Si </a:t>
            </a:r>
            <a:r>
              <a:rPr lang="es-ES_tradnl" sz="2200" dirty="0"/>
              <a:t>desea pensar en la gestión de proyectos como un </a:t>
            </a:r>
            <a:r>
              <a:rPr lang="es-ES_tradnl" sz="2200" dirty="0" smtClean="0"/>
              <a:t>profesional, </a:t>
            </a:r>
            <a:r>
              <a:rPr lang="es-ES_tradnl" sz="2200" dirty="0"/>
              <a:t>piense en términos de procesos. Casi todo en el mundo de la gestión de proyectos se realiza a través de procesos. </a:t>
            </a:r>
            <a:endParaRPr lang="es-ES_tradnl" sz="2200" dirty="0" smtClean="0"/>
          </a:p>
          <a:p>
            <a:pPr>
              <a:spcBef>
                <a:spcPts val="500"/>
              </a:spcBef>
              <a:buClr>
                <a:schemeClr val="accent2"/>
              </a:buClr>
              <a:buFont typeface="Wingdings" charset="2"/>
              <a:buChar char="v"/>
            </a:pPr>
            <a:r>
              <a:rPr lang="es-ES_tradnl" sz="2200" dirty="0" smtClean="0"/>
              <a:t>¿</a:t>
            </a:r>
            <a:r>
              <a:rPr lang="es-ES_tradnl" sz="2200" dirty="0"/>
              <a:t>Qué es un </a:t>
            </a:r>
            <a:r>
              <a:rPr lang="es-ES_tradnl" sz="2200" dirty="0" smtClean="0"/>
              <a:t>proceso? Mire </a:t>
            </a:r>
            <a:r>
              <a:rPr lang="es-ES_tradnl" sz="2200" dirty="0"/>
              <a:t>a </a:t>
            </a:r>
            <a:r>
              <a:rPr lang="es-ES_tradnl" sz="2200" dirty="0" smtClean="0"/>
              <a:t>su </a:t>
            </a:r>
            <a:r>
              <a:rPr lang="es-ES_tradnl" sz="2200" dirty="0"/>
              <a:t>alrededor; </a:t>
            </a:r>
            <a:r>
              <a:rPr lang="es-ES_tradnl" sz="2200" dirty="0" smtClean="0"/>
              <a:t>verá </a:t>
            </a:r>
            <a:r>
              <a:rPr lang="es-ES_tradnl" sz="2200" dirty="0"/>
              <a:t>procesos en todas partes, no solo en la gestión de proyectos. Por ejemplo, cuando </a:t>
            </a:r>
            <a:r>
              <a:rPr lang="es-ES_tradnl" sz="2200" dirty="0" smtClean="0"/>
              <a:t>hace </a:t>
            </a:r>
            <a:r>
              <a:rPr lang="es-ES_tradnl" sz="2200" dirty="0"/>
              <a:t>café por la mañana, </a:t>
            </a:r>
            <a:r>
              <a:rPr lang="es-ES_tradnl" sz="2200" dirty="0" smtClean="0"/>
              <a:t>pasa </a:t>
            </a:r>
            <a:r>
              <a:rPr lang="es-ES_tradnl" sz="2200" dirty="0"/>
              <a:t>por un proceso. </a:t>
            </a:r>
            <a:endParaRPr lang="es-ES_tradnl" sz="2200" dirty="0" smtClean="0"/>
          </a:p>
          <a:p>
            <a:pPr>
              <a:spcBef>
                <a:spcPts val="500"/>
              </a:spcBef>
              <a:buClr>
                <a:schemeClr val="accent2"/>
              </a:buClr>
              <a:buFont typeface="Wingdings" charset="2"/>
              <a:buChar char="v"/>
            </a:pPr>
            <a:r>
              <a:rPr lang="es-ES_tradnl" sz="2200" dirty="0" smtClean="0"/>
              <a:t>El </a:t>
            </a:r>
            <a:r>
              <a:rPr lang="es-ES_tradnl" sz="2200" dirty="0"/>
              <a:t>agua, el filtro de café y el café tostado </a:t>
            </a:r>
            <a:r>
              <a:rPr lang="es-ES_tradnl" sz="2200" dirty="0" smtClean="0"/>
              <a:t>hecho </a:t>
            </a:r>
            <a:r>
              <a:rPr lang="es-ES_tradnl" sz="2200" dirty="0"/>
              <a:t>moliendo granos </a:t>
            </a:r>
            <a:r>
              <a:rPr lang="es-ES_tradnl" sz="2200" dirty="0" smtClean="0"/>
              <a:t>son </a:t>
            </a:r>
            <a:r>
              <a:rPr lang="es-ES_tradnl" sz="2200" dirty="0"/>
              <a:t>los elementos de entrada en este proceso. </a:t>
            </a:r>
            <a:r>
              <a:rPr lang="es-ES_tradnl" sz="2200" dirty="0" smtClean="0"/>
              <a:t>La </a:t>
            </a:r>
            <a:r>
              <a:rPr lang="es-ES_tradnl" sz="2200" dirty="0"/>
              <a:t>cafetera es la herramienta y la técnica es cómo se hace el café. </a:t>
            </a:r>
            <a:endParaRPr lang="es-ES_tradnl" sz="2200" dirty="0" smtClean="0"/>
          </a:p>
          <a:p>
            <a:pPr>
              <a:spcBef>
                <a:spcPts val="500"/>
              </a:spcBef>
              <a:buClr>
                <a:schemeClr val="accent2"/>
              </a:buClr>
              <a:buFont typeface="Wingdings" charset="2"/>
              <a:buChar char="v"/>
            </a:pPr>
            <a:r>
              <a:rPr lang="es-ES_tradnl" sz="2200" dirty="0" smtClean="0"/>
              <a:t>Una </a:t>
            </a:r>
            <a:r>
              <a:rPr lang="es-ES_tradnl" sz="2200" dirty="0"/>
              <a:t>taza de </a:t>
            </a:r>
            <a:r>
              <a:rPr lang="es-ES_tradnl" sz="2200" dirty="0" smtClean="0"/>
              <a:t>café </a:t>
            </a:r>
            <a:r>
              <a:rPr lang="es-ES_tradnl" sz="2200" dirty="0"/>
              <a:t>recién hecho es el producto de este proceso. Por lo tanto, un proceso, en general, es un conjunto de actividades interrelacionadas realizadas para obtener un conjunto específico de productos, resultados o servicios.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32</a:t>
            </a:fld>
            <a:endParaRPr lang="en-US" sz="1600"/>
          </a:p>
        </p:txBody>
      </p:sp>
    </p:spTree>
    <p:extLst>
      <p:ext uri="{BB962C8B-B14F-4D97-AF65-F5344CB8AC3E}">
        <p14:creationId xmlns:p14="http://schemas.microsoft.com/office/powerpoint/2010/main" val="98469622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a Process</a:t>
            </a:r>
          </a:p>
        </p:txBody>
      </p:sp>
      <p:sp>
        <p:nvSpPr>
          <p:cNvPr id="3" name="Marcador de contenido 2"/>
          <p:cNvSpPr>
            <a:spLocks noGrp="1"/>
          </p:cNvSpPr>
          <p:nvPr>
            <p:ph idx="1"/>
          </p:nvPr>
        </p:nvSpPr>
        <p:spPr>
          <a:xfrm>
            <a:off x="1097279" y="1863966"/>
            <a:ext cx="10578905" cy="4437554"/>
          </a:xfrm>
        </p:spPr>
        <p:txBody>
          <a:bodyPr>
            <a:normAutofit/>
          </a:bodyPr>
          <a:lstStyle/>
          <a:p>
            <a:pPr>
              <a:buClr>
                <a:schemeClr val="accent2"/>
              </a:buClr>
              <a:buFont typeface="Wingdings" charset="2"/>
              <a:buChar char="v"/>
            </a:pPr>
            <a:r>
              <a:rPr lang="es-ES_tradnl" sz="2100" dirty="0"/>
              <a:t>Un proceso de gestión de proyecto, como se explica en el ejemplo y en la Figura 1-2, siempre consta de tres partes: entrada, herramientas y técnicas, y salida. </a:t>
            </a:r>
            <a:endParaRPr lang="es-ES_tradnl" sz="2100" dirty="0" smtClean="0"/>
          </a:p>
          <a:p>
            <a:pPr>
              <a:buClr>
                <a:schemeClr val="accent2"/>
              </a:buClr>
              <a:buFont typeface="Wingdings" charset="2"/>
              <a:buChar char="v"/>
            </a:pPr>
            <a:r>
              <a:rPr lang="es-ES_tradnl" sz="2100" dirty="0"/>
              <a:t>P</a:t>
            </a:r>
            <a:r>
              <a:rPr lang="es-ES_tradnl" sz="2100" dirty="0" smtClean="0"/>
              <a:t>iense </a:t>
            </a:r>
            <a:r>
              <a:rPr lang="es-ES_tradnl" sz="2100" dirty="0"/>
              <a:t>en un proceso como una reacción química en la que las herramientas y técnicas operan en la entrada para producir una salida. El término datos sin procesar en la Figura 1-2 significa que la entrada se procesa para producir la salida.</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33</a:t>
            </a:fld>
            <a:endParaRPr lang="en-US" sz="1600"/>
          </a:p>
        </p:txBody>
      </p:sp>
      <p:pic>
        <p:nvPicPr>
          <p:cNvPr id="4" name="Imagen 3"/>
          <p:cNvPicPr>
            <a:picLocks noChangeAspect="1"/>
          </p:cNvPicPr>
          <p:nvPr/>
        </p:nvPicPr>
        <p:blipFill>
          <a:blip r:embed="rId2"/>
          <a:stretch>
            <a:fillRect/>
          </a:stretch>
        </p:blipFill>
        <p:spPr>
          <a:xfrm>
            <a:off x="2465264" y="3604846"/>
            <a:ext cx="7192169" cy="2590800"/>
          </a:xfrm>
          <a:prstGeom prst="rect">
            <a:avLst/>
          </a:prstGeom>
        </p:spPr>
      </p:pic>
    </p:spTree>
    <p:extLst>
      <p:ext uri="{BB962C8B-B14F-4D97-AF65-F5344CB8AC3E}">
        <p14:creationId xmlns:p14="http://schemas.microsoft.com/office/powerpoint/2010/main" val="67699706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a Process</a:t>
            </a:r>
          </a:p>
        </p:txBody>
      </p:sp>
      <p:sp>
        <p:nvSpPr>
          <p:cNvPr id="3" name="Marcador de contenido 2"/>
          <p:cNvSpPr>
            <a:spLocks noGrp="1"/>
          </p:cNvSpPr>
          <p:nvPr>
            <p:ph idx="1"/>
          </p:nvPr>
        </p:nvSpPr>
        <p:spPr>
          <a:xfrm>
            <a:off x="580292" y="1951891"/>
            <a:ext cx="11131061" cy="4367213"/>
          </a:xfrm>
        </p:spPr>
        <p:txBody>
          <a:bodyPr>
            <a:noAutofit/>
          </a:bodyPr>
          <a:lstStyle/>
          <a:p>
            <a:pPr>
              <a:spcBef>
                <a:spcPts val="500"/>
              </a:spcBef>
              <a:spcAft>
                <a:spcPts val="500"/>
              </a:spcAft>
              <a:buClr>
                <a:schemeClr val="accent2"/>
              </a:buClr>
              <a:buFont typeface="Wingdings" charset="2"/>
              <a:buChar char="v"/>
            </a:pPr>
            <a:r>
              <a:rPr lang="es-ES_tradnl" sz="2100" dirty="0" smtClean="0"/>
              <a:t>Cada proceso </a:t>
            </a:r>
            <a:r>
              <a:rPr lang="es-ES_tradnl" sz="2100" dirty="0"/>
              <a:t>consta de tres </a:t>
            </a:r>
            <a:r>
              <a:rPr lang="es-ES_tradnl" sz="2100" dirty="0" smtClean="0"/>
              <a:t>partes:</a:t>
            </a:r>
          </a:p>
          <a:p>
            <a:pPr marL="292608" lvl="1" indent="0">
              <a:spcBef>
                <a:spcPts val="500"/>
              </a:spcBef>
              <a:spcAft>
                <a:spcPts val="500"/>
              </a:spcAft>
              <a:buClr>
                <a:schemeClr val="accent2"/>
              </a:buClr>
              <a:buNone/>
            </a:pPr>
            <a:r>
              <a:rPr lang="es-ES_tradnl" sz="2100" dirty="0" smtClean="0"/>
              <a:t>• </a:t>
            </a:r>
            <a:r>
              <a:rPr lang="es-ES_tradnl" sz="2100" dirty="0"/>
              <a:t>Entrada. La entrada a un proceso consiste en el </a:t>
            </a:r>
            <a:r>
              <a:rPr lang="es-ES_tradnl" sz="2100" dirty="0" smtClean="0"/>
              <a:t>datos crudos: </a:t>
            </a:r>
            <a:r>
              <a:rPr lang="es-ES_tradnl" sz="2100" dirty="0"/>
              <a:t>los datos o la información que se necesitan para iniciar el proceso y que se procesarán </a:t>
            </a:r>
            <a:r>
              <a:rPr lang="es-ES_tradnl" sz="2100" dirty="0" smtClean="0"/>
              <a:t>para obtener la </a:t>
            </a:r>
            <a:r>
              <a:rPr lang="es-ES_tradnl" sz="2100" dirty="0"/>
              <a:t>salida. Por ejemplo, el plan de gestión del proyecto es uno de los varios elementos de entrada </a:t>
            </a:r>
            <a:r>
              <a:rPr lang="es-ES_tradnl" sz="2100" dirty="0" smtClean="0"/>
              <a:t>que </a:t>
            </a:r>
            <a:r>
              <a:rPr lang="es-ES_tradnl" sz="2100" dirty="0"/>
              <a:t>se utilizará para desarrollar el cronograma de un proyecto</a:t>
            </a:r>
            <a:r>
              <a:rPr lang="es-ES_tradnl" sz="2100" dirty="0" smtClean="0"/>
              <a:t>.</a:t>
            </a:r>
          </a:p>
          <a:p>
            <a:pPr marL="292608" lvl="1" indent="0">
              <a:spcBef>
                <a:spcPts val="500"/>
              </a:spcBef>
              <a:spcAft>
                <a:spcPts val="500"/>
              </a:spcAft>
              <a:buClr>
                <a:schemeClr val="accent2"/>
              </a:buClr>
              <a:buNone/>
            </a:pPr>
            <a:r>
              <a:rPr lang="es-ES_tradnl" sz="2100" dirty="0" smtClean="0"/>
              <a:t>• </a:t>
            </a:r>
            <a:r>
              <a:rPr lang="es-ES_tradnl" sz="2100" dirty="0"/>
              <a:t>Herramientas y técnicas. S</a:t>
            </a:r>
            <a:r>
              <a:rPr lang="es-ES_tradnl" sz="2100" dirty="0" smtClean="0"/>
              <a:t>on </a:t>
            </a:r>
            <a:r>
              <a:rPr lang="es-ES_tradnl" sz="2100" dirty="0"/>
              <a:t>los métodos utilizados para operar </a:t>
            </a:r>
            <a:r>
              <a:rPr lang="es-ES_tradnl" sz="2100" dirty="0" smtClean="0"/>
              <a:t>con la </a:t>
            </a:r>
            <a:r>
              <a:rPr lang="es-ES_tradnl" sz="2100" dirty="0"/>
              <a:t>entrada para transformarla en salida. Por ejemplo, un método de ruta crítica que ayuda a desarrollar un cronograma es una herramienta que se utiliza en el proceso de desarrollo del cronograma</a:t>
            </a:r>
            <a:r>
              <a:rPr lang="es-ES_tradnl" sz="2100" dirty="0" smtClean="0"/>
              <a:t>.</a:t>
            </a:r>
          </a:p>
          <a:p>
            <a:pPr marL="292608" lvl="1" indent="0">
              <a:spcBef>
                <a:spcPts val="500"/>
              </a:spcBef>
              <a:spcAft>
                <a:spcPts val="500"/>
              </a:spcAft>
              <a:buClr>
                <a:schemeClr val="accent2"/>
              </a:buClr>
              <a:buNone/>
            </a:pPr>
            <a:r>
              <a:rPr lang="es-ES_tradnl" sz="2100" dirty="0" smtClean="0"/>
              <a:t>• </a:t>
            </a:r>
            <a:r>
              <a:rPr lang="es-ES_tradnl" sz="2100" dirty="0"/>
              <a:t>Salida. La salida es el resultado o el resultado de </a:t>
            </a:r>
            <a:r>
              <a:rPr lang="es-ES_tradnl" sz="2100" dirty="0" smtClean="0"/>
              <a:t>un proceso</a:t>
            </a:r>
            <a:r>
              <a:rPr lang="es-ES_tradnl" sz="2100" dirty="0"/>
              <a:t>. Cada proceso contiene al menos un elemento de salida; de lo contrario, no tendría sentido realizar un proceso. Por ejemplo, un elemento de salida del proceso de desarrollo del cronograma </a:t>
            </a:r>
            <a:r>
              <a:rPr lang="es-ES_tradnl" sz="2100" dirty="0" smtClean="0"/>
              <a:t>es el </a:t>
            </a:r>
            <a:r>
              <a:rPr lang="es-ES_tradnl" sz="2100" dirty="0"/>
              <a:t>cronograma del proyecto</a:t>
            </a:r>
            <a:r>
              <a:rPr lang="es-ES_tradnl" sz="2100" dirty="0" smtClean="0"/>
              <a:t>.</a:t>
            </a:r>
          </a:p>
          <a:p>
            <a:pPr>
              <a:spcBef>
                <a:spcPts val="500"/>
              </a:spcBef>
              <a:spcAft>
                <a:spcPts val="500"/>
              </a:spcAft>
              <a:buClr>
                <a:schemeClr val="accent2"/>
              </a:buClr>
              <a:buFont typeface="Wingdings" charset="2"/>
              <a:buChar char="v"/>
            </a:pPr>
            <a:r>
              <a:rPr lang="es-ES_tradnl" sz="2100" dirty="0" smtClean="0"/>
              <a:t>Se usarán </a:t>
            </a:r>
            <a:r>
              <a:rPr lang="es-ES_tradnl" sz="2100" dirty="0"/>
              <a:t>diferentes procesos en </a:t>
            </a:r>
            <a:r>
              <a:rPr lang="es-ES_tradnl" sz="2100" dirty="0" smtClean="0"/>
              <a:t>las etapas de </a:t>
            </a:r>
            <a:r>
              <a:rPr lang="es-ES_tradnl" sz="2100" dirty="0"/>
              <a:t>un </a:t>
            </a:r>
            <a:r>
              <a:rPr lang="es-ES_tradnl" sz="2100" dirty="0" smtClean="0"/>
              <a:t>proyecto</a:t>
            </a:r>
            <a:r>
              <a:rPr lang="es-ES_tradnl" sz="2100" dirty="0"/>
              <a:t>.</a:t>
            </a:r>
            <a:r>
              <a:rPr lang="es-ES_tradnl" sz="2100" dirty="0" smtClean="0"/>
              <a:t> </a:t>
            </a:r>
            <a:r>
              <a:rPr lang="es-ES_tradnl" sz="2100" dirty="0"/>
              <a:t>T</a:t>
            </a:r>
            <a:r>
              <a:rPr lang="es-ES_tradnl" sz="2100" dirty="0" smtClean="0"/>
              <a:t>odo </a:t>
            </a:r>
            <a:r>
              <a:rPr lang="es-ES_tradnl" sz="2100" dirty="0"/>
              <a:t>el ciclo de vida de un proyecto se puede entender en cinco etapas, y cada etapa corresponde a un grupo de procesos.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34</a:t>
            </a:fld>
            <a:endParaRPr lang="en-US" sz="1600"/>
          </a:p>
        </p:txBody>
      </p:sp>
    </p:spTree>
    <p:extLst>
      <p:ext uri="{BB962C8B-B14F-4D97-AF65-F5344CB8AC3E}">
        <p14:creationId xmlns:p14="http://schemas.microsoft.com/office/powerpoint/2010/main" val="182859117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a Process</a:t>
            </a:r>
          </a:p>
        </p:txBody>
      </p:sp>
      <p:sp>
        <p:nvSpPr>
          <p:cNvPr id="3" name="Marcador de contenido 2"/>
          <p:cNvSpPr>
            <a:spLocks noGrp="1"/>
          </p:cNvSpPr>
          <p:nvPr>
            <p:ph idx="1"/>
          </p:nvPr>
        </p:nvSpPr>
        <p:spPr>
          <a:xfrm>
            <a:off x="580292" y="1951891"/>
            <a:ext cx="11131061" cy="4367213"/>
          </a:xfrm>
        </p:spPr>
        <p:txBody>
          <a:bodyPr>
            <a:noAutofit/>
          </a:bodyPr>
          <a:lstStyle/>
          <a:p>
            <a:pPr>
              <a:spcBef>
                <a:spcPts val="500"/>
              </a:spcBef>
              <a:spcAft>
                <a:spcPts val="500"/>
              </a:spcAft>
              <a:buClr>
                <a:schemeClr val="accent2"/>
              </a:buClr>
              <a:buFont typeface="Wingdings" charset="2"/>
              <a:buChar char="v"/>
            </a:pPr>
            <a:r>
              <a:rPr lang="es-ES_tradnl" sz="2100" dirty="0" smtClean="0"/>
              <a:t>Cada proceso </a:t>
            </a:r>
            <a:r>
              <a:rPr lang="es-ES_tradnl" sz="2100" dirty="0"/>
              <a:t>consta de tres </a:t>
            </a:r>
            <a:r>
              <a:rPr lang="es-ES_tradnl" sz="2100" dirty="0" smtClean="0"/>
              <a:t>partes:</a:t>
            </a:r>
          </a:p>
          <a:p>
            <a:pPr marL="292608" lvl="1" indent="0">
              <a:spcBef>
                <a:spcPts val="500"/>
              </a:spcBef>
              <a:spcAft>
                <a:spcPts val="500"/>
              </a:spcAft>
              <a:buClr>
                <a:schemeClr val="accent2"/>
              </a:buClr>
              <a:buNone/>
            </a:pPr>
            <a:r>
              <a:rPr lang="es-ES_tradnl" sz="2100" dirty="0" smtClean="0"/>
              <a:t>• </a:t>
            </a:r>
            <a:r>
              <a:rPr lang="es-ES_tradnl" sz="2100" dirty="0"/>
              <a:t>Entrada. La entrada a un proceso consiste en el </a:t>
            </a:r>
            <a:r>
              <a:rPr lang="es-ES_tradnl" sz="2100" dirty="0" smtClean="0"/>
              <a:t>datos crudos: </a:t>
            </a:r>
            <a:r>
              <a:rPr lang="es-ES_tradnl" sz="2100" dirty="0"/>
              <a:t>los datos o la información que se necesitan para iniciar el proceso y que se procesarán </a:t>
            </a:r>
            <a:r>
              <a:rPr lang="es-ES_tradnl" sz="2100" dirty="0" smtClean="0"/>
              <a:t>para obtener la </a:t>
            </a:r>
            <a:r>
              <a:rPr lang="es-ES_tradnl" sz="2100" dirty="0"/>
              <a:t>salida. Por ejemplo, el plan de gestión del proyecto es uno de los varios elementos de entrada </a:t>
            </a:r>
            <a:r>
              <a:rPr lang="es-ES_tradnl" sz="2100" dirty="0" smtClean="0"/>
              <a:t>que </a:t>
            </a:r>
            <a:r>
              <a:rPr lang="es-ES_tradnl" sz="2100" dirty="0"/>
              <a:t>se utilizará para desarrollar el cronograma de un proyecto</a:t>
            </a:r>
            <a:r>
              <a:rPr lang="es-ES_tradnl" sz="2100" dirty="0" smtClean="0"/>
              <a:t>.</a:t>
            </a:r>
          </a:p>
          <a:p>
            <a:pPr marL="292608" lvl="1" indent="0">
              <a:spcBef>
                <a:spcPts val="500"/>
              </a:spcBef>
              <a:spcAft>
                <a:spcPts val="500"/>
              </a:spcAft>
              <a:buClr>
                <a:schemeClr val="accent2"/>
              </a:buClr>
              <a:buNone/>
            </a:pPr>
            <a:r>
              <a:rPr lang="es-ES_tradnl" sz="2100" dirty="0" smtClean="0"/>
              <a:t>• </a:t>
            </a:r>
            <a:r>
              <a:rPr lang="es-ES_tradnl" sz="2100" dirty="0"/>
              <a:t>Herramientas y técnicas. S</a:t>
            </a:r>
            <a:r>
              <a:rPr lang="es-ES_tradnl" sz="2100" dirty="0" smtClean="0"/>
              <a:t>on </a:t>
            </a:r>
            <a:r>
              <a:rPr lang="es-ES_tradnl" sz="2100" dirty="0"/>
              <a:t>los métodos utilizados para operar </a:t>
            </a:r>
            <a:r>
              <a:rPr lang="es-ES_tradnl" sz="2100" dirty="0" smtClean="0"/>
              <a:t>con la </a:t>
            </a:r>
            <a:r>
              <a:rPr lang="es-ES_tradnl" sz="2100" dirty="0"/>
              <a:t>entrada para transformarla en salida. Por ejemplo, un método de ruta crítica que ayuda a desarrollar un cronograma es una herramienta que se utiliza en el proceso de desarrollo del cronograma</a:t>
            </a:r>
            <a:r>
              <a:rPr lang="es-ES_tradnl" sz="2100" dirty="0" smtClean="0"/>
              <a:t>.</a:t>
            </a:r>
          </a:p>
          <a:p>
            <a:pPr marL="292608" lvl="1" indent="0">
              <a:spcBef>
                <a:spcPts val="500"/>
              </a:spcBef>
              <a:spcAft>
                <a:spcPts val="500"/>
              </a:spcAft>
              <a:buClr>
                <a:schemeClr val="accent2"/>
              </a:buClr>
              <a:buNone/>
            </a:pPr>
            <a:r>
              <a:rPr lang="es-ES_tradnl" sz="2100" dirty="0" smtClean="0"/>
              <a:t>• </a:t>
            </a:r>
            <a:r>
              <a:rPr lang="es-ES_tradnl" sz="2100" dirty="0"/>
              <a:t>Salida. La salida es el resultado o el resultado de </a:t>
            </a:r>
            <a:r>
              <a:rPr lang="es-ES_tradnl" sz="2100" dirty="0" smtClean="0"/>
              <a:t>un proceso</a:t>
            </a:r>
            <a:r>
              <a:rPr lang="es-ES_tradnl" sz="2100" dirty="0"/>
              <a:t>. Cada proceso contiene al menos un elemento de salida; de lo contrario, no tendría sentido realizar un proceso. Por ejemplo, un elemento de salida del proceso de desarrollo del cronograma </a:t>
            </a:r>
            <a:r>
              <a:rPr lang="es-ES_tradnl" sz="2100" dirty="0" smtClean="0"/>
              <a:t>es el </a:t>
            </a:r>
            <a:r>
              <a:rPr lang="es-ES_tradnl" sz="2100" dirty="0"/>
              <a:t>cronograma del proyecto</a:t>
            </a:r>
            <a:r>
              <a:rPr lang="es-ES_tradnl" sz="2100" dirty="0" smtClean="0"/>
              <a:t>.</a:t>
            </a:r>
          </a:p>
          <a:p>
            <a:pPr>
              <a:spcBef>
                <a:spcPts val="500"/>
              </a:spcBef>
              <a:spcAft>
                <a:spcPts val="500"/>
              </a:spcAft>
              <a:buClr>
                <a:schemeClr val="accent2"/>
              </a:buClr>
              <a:buFont typeface="Wingdings" charset="2"/>
              <a:buChar char="v"/>
            </a:pPr>
            <a:r>
              <a:rPr lang="es-ES_tradnl" sz="2100" dirty="0" smtClean="0"/>
              <a:t>Se usarán </a:t>
            </a:r>
            <a:r>
              <a:rPr lang="es-ES_tradnl" sz="2100" dirty="0"/>
              <a:t>diferentes procesos en </a:t>
            </a:r>
            <a:r>
              <a:rPr lang="es-ES_tradnl" sz="2100" dirty="0" smtClean="0"/>
              <a:t>las etapas de </a:t>
            </a:r>
            <a:r>
              <a:rPr lang="es-ES_tradnl" sz="2100" dirty="0"/>
              <a:t>un </a:t>
            </a:r>
            <a:r>
              <a:rPr lang="es-ES_tradnl" sz="2100" dirty="0" smtClean="0"/>
              <a:t>proyecto</a:t>
            </a:r>
            <a:r>
              <a:rPr lang="es-ES_tradnl" sz="2100" dirty="0"/>
              <a:t>.</a:t>
            </a:r>
            <a:r>
              <a:rPr lang="es-ES_tradnl" sz="2100" dirty="0" smtClean="0"/>
              <a:t> </a:t>
            </a:r>
            <a:r>
              <a:rPr lang="es-ES_tradnl" sz="2100" dirty="0"/>
              <a:t>T</a:t>
            </a:r>
            <a:r>
              <a:rPr lang="es-ES_tradnl" sz="2100" dirty="0" smtClean="0"/>
              <a:t>odo </a:t>
            </a:r>
            <a:r>
              <a:rPr lang="es-ES_tradnl" sz="2100" dirty="0"/>
              <a:t>el ciclo de vida de un proyecto se puede entender en cinco etapas, y cada etapa corresponde a un grupo de procesos.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35</a:t>
            </a:fld>
            <a:endParaRPr lang="en-US" sz="1600"/>
          </a:p>
        </p:txBody>
      </p:sp>
    </p:spTree>
    <p:extLst>
      <p:ext uri="{BB962C8B-B14F-4D97-AF65-F5344CB8AC3E}">
        <p14:creationId xmlns:p14="http://schemas.microsoft.com/office/powerpoint/2010/main" val="177468381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a Process</a:t>
            </a:r>
          </a:p>
        </p:txBody>
      </p:sp>
      <p:sp>
        <p:nvSpPr>
          <p:cNvPr id="3" name="Marcador de contenido 2"/>
          <p:cNvSpPr>
            <a:spLocks noGrp="1"/>
          </p:cNvSpPr>
          <p:nvPr>
            <p:ph idx="1"/>
          </p:nvPr>
        </p:nvSpPr>
        <p:spPr>
          <a:xfrm>
            <a:off x="1406769" y="2039815"/>
            <a:ext cx="9407769" cy="4279289"/>
          </a:xfrm>
        </p:spPr>
        <p:txBody>
          <a:bodyPr>
            <a:noAutofit/>
          </a:bodyPr>
          <a:lstStyle/>
          <a:p>
            <a:pPr>
              <a:spcBef>
                <a:spcPts val="500"/>
              </a:spcBef>
              <a:spcAft>
                <a:spcPts val="500"/>
              </a:spcAft>
              <a:buClr>
                <a:schemeClr val="accent2"/>
              </a:buClr>
              <a:buFont typeface="Wingdings" charset="2"/>
              <a:buChar char="v"/>
            </a:pPr>
            <a:r>
              <a:rPr lang="es-ES_tradnl" sz="2100" dirty="0" smtClean="0"/>
              <a:t>Carácter</a:t>
            </a:r>
            <a:r>
              <a:rPr lang="es-ES" sz="2100" dirty="0" err="1" smtClean="0"/>
              <a:t>ísticas</a:t>
            </a:r>
            <a:r>
              <a:rPr lang="es-ES" sz="2100" dirty="0" smtClean="0"/>
              <a:t> de los procesos:</a:t>
            </a:r>
          </a:p>
          <a:p>
            <a:pPr>
              <a:spcBef>
                <a:spcPts val="500"/>
              </a:spcBef>
              <a:spcAft>
                <a:spcPts val="500"/>
              </a:spcAft>
              <a:buClr>
                <a:schemeClr val="accent2"/>
              </a:buClr>
              <a:buFont typeface="Wingdings" charset="2"/>
              <a:buChar char="ü"/>
            </a:pPr>
            <a:r>
              <a:rPr lang="es-ES" sz="2100" dirty="0" smtClean="0"/>
              <a:t>Iteraciones</a:t>
            </a:r>
          </a:p>
          <a:p>
            <a:pPr>
              <a:spcBef>
                <a:spcPts val="500"/>
              </a:spcBef>
              <a:spcAft>
                <a:spcPts val="500"/>
              </a:spcAft>
              <a:buClr>
                <a:schemeClr val="accent2"/>
              </a:buClr>
              <a:buFont typeface="Wingdings" charset="2"/>
              <a:buChar char="ü"/>
            </a:pPr>
            <a:r>
              <a:rPr lang="es-ES" sz="2100" dirty="0" smtClean="0"/>
              <a:t>Interconexión de Procesos</a:t>
            </a:r>
          </a:p>
          <a:p>
            <a:pPr>
              <a:spcBef>
                <a:spcPts val="500"/>
              </a:spcBef>
              <a:spcAft>
                <a:spcPts val="500"/>
              </a:spcAft>
              <a:buClr>
                <a:schemeClr val="accent2"/>
              </a:buClr>
              <a:buFont typeface="Wingdings" charset="2"/>
              <a:buChar char="ü"/>
            </a:pPr>
            <a:r>
              <a:rPr lang="es-ES" sz="2100" dirty="0" smtClean="0"/>
              <a:t>Solapamiento</a:t>
            </a:r>
            <a:endParaRPr lang="es-ES_tradnl" sz="21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36</a:t>
            </a:fld>
            <a:endParaRPr lang="en-US" sz="1600"/>
          </a:p>
        </p:txBody>
      </p:sp>
    </p:spTree>
    <p:extLst>
      <p:ext uri="{BB962C8B-B14F-4D97-AF65-F5344CB8AC3E}">
        <p14:creationId xmlns:p14="http://schemas.microsoft.com/office/powerpoint/2010/main" val="62502892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the Project Lifecycle</a:t>
            </a:r>
          </a:p>
        </p:txBody>
      </p:sp>
      <p:sp>
        <p:nvSpPr>
          <p:cNvPr id="3" name="Marcador de contenido 2"/>
          <p:cNvSpPr>
            <a:spLocks noGrp="1"/>
          </p:cNvSpPr>
          <p:nvPr>
            <p:ph idx="1"/>
          </p:nvPr>
        </p:nvSpPr>
        <p:spPr>
          <a:xfrm>
            <a:off x="1097280" y="1951891"/>
            <a:ext cx="10115203" cy="4367213"/>
          </a:xfrm>
        </p:spPr>
        <p:txBody>
          <a:bodyPr>
            <a:noAutofit/>
          </a:bodyPr>
          <a:lstStyle/>
          <a:p>
            <a:pPr>
              <a:spcBef>
                <a:spcPts val="500"/>
              </a:spcBef>
              <a:spcAft>
                <a:spcPts val="500"/>
              </a:spcAft>
              <a:buClr>
                <a:schemeClr val="accent2"/>
              </a:buClr>
              <a:buFont typeface="Wingdings" charset="2"/>
              <a:buChar char="v"/>
            </a:pPr>
            <a:r>
              <a:rPr lang="es-ES_tradnl" sz="2400" dirty="0" smtClean="0"/>
              <a:t>Cada proyecto </a:t>
            </a:r>
            <a:r>
              <a:rPr lang="es-ES_tradnl" sz="2400" dirty="0"/>
              <a:t>tiene un principio y un final. El intervalo de tiempo desde el inicio hasta el final del proyecto se denomina ciclo de vida del proyecto. </a:t>
            </a:r>
            <a:endParaRPr lang="es-ES_tradnl" sz="2400" dirty="0" smtClean="0"/>
          </a:p>
          <a:p>
            <a:pPr>
              <a:spcBef>
                <a:spcPts val="500"/>
              </a:spcBef>
              <a:spcAft>
                <a:spcPts val="500"/>
              </a:spcAft>
              <a:buClr>
                <a:schemeClr val="accent2"/>
              </a:buClr>
              <a:buFont typeface="Wingdings" charset="2"/>
              <a:buChar char="v"/>
            </a:pPr>
            <a:r>
              <a:rPr lang="es-ES_tradnl" sz="2400" dirty="0" smtClean="0"/>
              <a:t>Si </a:t>
            </a:r>
            <a:r>
              <a:rPr lang="es-ES_tradnl" sz="2400" dirty="0"/>
              <a:t>un proyecto tiene varias fases, todas las fases se completan durante su ciclo de vida para completar el proyecto. </a:t>
            </a:r>
            <a:endParaRPr lang="es-ES_tradnl" sz="2400" dirty="0" smtClean="0"/>
          </a:p>
          <a:p>
            <a:pPr>
              <a:spcBef>
                <a:spcPts val="500"/>
              </a:spcBef>
              <a:spcAft>
                <a:spcPts val="500"/>
              </a:spcAft>
              <a:buClr>
                <a:schemeClr val="accent2"/>
              </a:buClr>
              <a:buFont typeface="Wingdings" charset="2"/>
              <a:buChar char="v"/>
            </a:pPr>
            <a:r>
              <a:rPr lang="es-ES_tradnl" sz="2400" dirty="0" smtClean="0"/>
              <a:t>Independientemente </a:t>
            </a:r>
            <a:r>
              <a:rPr lang="es-ES_tradnl" sz="2400" dirty="0"/>
              <a:t>de si el proyecto tiene varias fases o solo una fase, durante este ciclo de vida, el proyecto se inicia, se organiza y se prepara, se lleva a </a:t>
            </a:r>
            <a:r>
              <a:rPr lang="es-ES_tradnl" sz="2400" dirty="0" smtClean="0"/>
              <a:t>cabo, se supervisa y </a:t>
            </a:r>
            <a:r>
              <a:rPr lang="es-ES_tradnl" sz="2400" dirty="0"/>
              <a:t>se cierra. </a:t>
            </a:r>
          </a:p>
          <a:p>
            <a:pPr>
              <a:spcBef>
                <a:spcPts val="500"/>
              </a:spcBef>
              <a:spcAft>
                <a:spcPts val="500"/>
              </a:spcAft>
              <a:buClr>
                <a:schemeClr val="accent2"/>
              </a:buClr>
              <a:buFont typeface="Wingdings" charset="2"/>
              <a:buChar char="v"/>
            </a:pPr>
            <a:r>
              <a:rPr lang="es-ES_tradnl" sz="2400" dirty="0" smtClean="0"/>
              <a:t>En </a:t>
            </a:r>
            <a:r>
              <a:rPr lang="es-ES_tradnl" sz="2400" dirty="0"/>
              <a:t>la terminología estándar, un proyecto se inicia, planifica, ejecuta, monitorea y controla, y se cierra.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37</a:t>
            </a:fld>
            <a:endParaRPr lang="en-US" sz="1600"/>
          </a:p>
        </p:txBody>
      </p:sp>
    </p:spTree>
    <p:extLst>
      <p:ext uri="{BB962C8B-B14F-4D97-AF65-F5344CB8AC3E}">
        <p14:creationId xmlns:p14="http://schemas.microsoft.com/office/powerpoint/2010/main" val="21309639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the Project Lifecycle</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38</a:t>
            </a:fld>
            <a:endParaRPr lang="en-US" sz="1600"/>
          </a:p>
        </p:txBody>
      </p:sp>
      <p:pic>
        <p:nvPicPr>
          <p:cNvPr id="4" name="Imagen 3"/>
          <p:cNvPicPr>
            <a:picLocks noChangeAspect="1"/>
          </p:cNvPicPr>
          <p:nvPr/>
        </p:nvPicPr>
        <p:blipFill>
          <a:blip r:embed="rId2"/>
          <a:stretch>
            <a:fillRect/>
          </a:stretch>
        </p:blipFill>
        <p:spPr>
          <a:xfrm>
            <a:off x="5486400" y="1818548"/>
            <a:ext cx="6459904" cy="4948012"/>
          </a:xfrm>
          <a:prstGeom prst="rect">
            <a:avLst/>
          </a:prstGeom>
        </p:spPr>
      </p:pic>
      <p:sp>
        <p:nvSpPr>
          <p:cNvPr id="3" name="Marcador de contenido 2"/>
          <p:cNvSpPr>
            <a:spLocks noGrp="1"/>
          </p:cNvSpPr>
          <p:nvPr>
            <p:ph idx="1"/>
          </p:nvPr>
        </p:nvSpPr>
        <p:spPr>
          <a:xfrm>
            <a:off x="1097280" y="1951891"/>
            <a:ext cx="5672797" cy="4367213"/>
          </a:xfrm>
        </p:spPr>
        <p:txBody>
          <a:bodyPr>
            <a:noAutofit/>
          </a:bodyPr>
          <a:lstStyle/>
          <a:p>
            <a:pPr>
              <a:spcBef>
                <a:spcPts val="500"/>
              </a:spcBef>
              <a:spcAft>
                <a:spcPts val="500"/>
              </a:spcAft>
              <a:buClr>
                <a:schemeClr val="accent2"/>
              </a:buClr>
              <a:buFont typeface="Wingdings" charset="2"/>
              <a:buChar char="v"/>
            </a:pPr>
            <a:r>
              <a:rPr lang="es-ES_tradnl" sz="2100" dirty="0"/>
              <a:t>Desde la iniciación hasta la finalización/cierre, un proyecto atraviesa un ciclo de vida completo que incluye definir los objetivos del proyecto, planificar el trabajo para alcanzar esos objetivos, realizar el trabajo, monitorear y controlar el progreso y cerrar el proyecto después de recibir la aceptación del producto. </a:t>
            </a:r>
            <a:endParaRPr lang="es-ES_tradnl" sz="2100" dirty="0" smtClean="0"/>
          </a:p>
          <a:p>
            <a:pPr>
              <a:spcBef>
                <a:spcPts val="500"/>
              </a:spcBef>
              <a:spcAft>
                <a:spcPts val="500"/>
              </a:spcAft>
              <a:buClr>
                <a:schemeClr val="accent2"/>
              </a:buClr>
              <a:buFont typeface="Wingdings" charset="2"/>
              <a:buChar char="v"/>
            </a:pPr>
            <a:r>
              <a:rPr lang="es-ES_tradnl" sz="2100" dirty="0" smtClean="0"/>
              <a:t>La </a:t>
            </a:r>
            <a:r>
              <a:rPr lang="es-ES_tradnl" sz="2100" dirty="0"/>
              <a:t>Figura 1-3 muestra las diferentes etapas del ciclo de vida del </a:t>
            </a:r>
            <a:r>
              <a:rPr lang="es-ES_tradnl" sz="2100" dirty="0" smtClean="0"/>
              <a:t>proyecto. </a:t>
            </a:r>
            <a:r>
              <a:rPr lang="es-ES_tradnl" sz="2100" dirty="0"/>
              <a:t>Las flechas indican el flujo de información. </a:t>
            </a:r>
          </a:p>
        </p:txBody>
      </p:sp>
    </p:spTree>
    <p:extLst>
      <p:ext uri="{BB962C8B-B14F-4D97-AF65-F5344CB8AC3E}">
        <p14:creationId xmlns:p14="http://schemas.microsoft.com/office/powerpoint/2010/main" val="186367759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the Project Lifecycle</a:t>
            </a:r>
          </a:p>
        </p:txBody>
      </p:sp>
      <p:sp>
        <p:nvSpPr>
          <p:cNvPr id="3" name="Marcador de contenido 2"/>
          <p:cNvSpPr>
            <a:spLocks noGrp="1"/>
          </p:cNvSpPr>
          <p:nvPr>
            <p:ph idx="1"/>
          </p:nvPr>
        </p:nvSpPr>
        <p:spPr>
          <a:xfrm>
            <a:off x="1406769" y="2848708"/>
            <a:ext cx="9407769" cy="3470396"/>
          </a:xfrm>
        </p:spPr>
        <p:txBody>
          <a:bodyPr>
            <a:noAutofit/>
          </a:bodyPr>
          <a:lstStyle/>
          <a:p>
            <a:pPr>
              <a:spcBef>
                <a:spcPts val="500"/>
              </a:spcBef>
              <a:spcAft>
                <a:spcPts val="500"/>
              </a:spcAft>
              <a:buClr>
                <a:schemeClr val="accent2"/>
              </a:buClr>
              <a:buFont typeface="Wingdings" charset="2"/>
              <a:buChar char="v"/>
            </a:pPr>
            <a:r>
              <a:rPr lang="es-ES_tradnl" sz="2400" dirty="0" smtClean="0"/>
              <a:t>Consultar los detalles de las 5 etapas del ciclo de vida de </a:t>
            </a:r>
            <a:r>
              <a:rPr lang="es-ES_tradnl" sz="2400" smtClean="0"/>
              <a:t>un proyecto.</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39</a:t>
            </a:fld>
            <a:endParaRPr lang="en-US" sz="1600"/>
          </a:p>
        </p:txBody>
      </p:sp>
    </p:spTree>
    <p:extLst>
      <p:ext uri="{BB962C8B-B14F-4D97-AF65-F5344CB8AC3E}">
        <p14:creationId xmlns:p14="http://schemas.microsoft.com/office/powerpoint/2010/main" val="578985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4</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674444546"/>
              </p:ext>
            </p:extLst>
          </p:nvPr>
        </p:nvGraphicFramePr>
        <p:xfrm>
          <a:off x="3159673" y="2699385"/>
          <a:ext cx="5310995" cy="2270760"/>
        </p:xfrm>
        <a:graphic>
          <a:graphicData uri="http://schemas.openxmlformats.org/drawingml/2006/table">
            <a:tbl>
              <a:tblPr/>
              <a:tblGrid>
                <a:gridCol w="2351307"/>
                <a:gridCol w="1512730"/>
                <a:gridCol w="1446958"/>
              </a:tblGrid>
              <a:tr h="203200">
                <a:tc>
                  <a:txBody>
                    <a:bodyPr/>
                    <a:lstStyle/>
                    <a:p>
                      <a:pPr algn="l" fontAlgn="b"/>
                      <a:endParaRPr lang="es-ES_tradnl" sz="24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Prueba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dirty="0" smtClean="0">
                          <a:solidFill>
                            <a:srgbClr val="000000"/>
                          </a:solidFill>
                          <a:effectLst/>
                          <a:latin typeface="Calibri" charset="0"/>
                        </a:rPr>
                        <a:t>Proyecto -&gt; Tesis</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1" i="0" u="none" strike="noStrike">
                          <a:solidFill>
                            <a:srgbClr val="000000"/>
                          </a:solidFill>
                          <a:effectLst/>
                          <a:latin typeface="Calibri" charset="0"/>
                        </a:rPr>
                        <a:t>Actuación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mr-IN" sz="2400" b="0" i="0" u="none" strike="noStrike" dirty="0" err="1">
                          <a:solidFill>
                            <a:srgbClr val="000000"/>
                          </a:solidFill>
                          <a:effectLst/>
                          <a:latin typeface="Calibri" charset="0"/>
                        </a:rPr>
                        <a:t>n</a:t>
                      </a:r>
                      <a:r>
                        <a:rPr lang="mr-IN" sz="2400" b="0" i="0" u="none" strike="noStrike" dirty="0">
                          <a:solidFill>
                            <a:srgbClr val="000000"/>
                          </a:solidFill>
                          <a:effectLst/>
                          <a:latin typeface="Calibri" charset="0"/>
                        </a:rPr>
                        <a:t>/</a:t>
                      </a:r>
                      <a:r>
                        <a:rPr lang="mr-IN" sz="2400" b="0" i="0" u="none" strike="noStrike" dirty="0" err="1">
                          <a:solidFill>
                            <a:srgbClr val="000000"/>
                          </a:solidFill>
                          <a:effectLst/>
                          <a:latin typeface="Calibri" charset="0"/>
                        </a:rPr>
                        <a:t>a</a:t>
                      </a:r>
                      <a:endParaRPr lang="mr-IN"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244739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br>
              <a:rPr lang="en-US" dirty="0"/>
            </a:br>
            <a:r>
              <a:rPr lang="en-US" dirty="0"/>
              <a:t>Knowledge Areas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40</a:t>
            </a:fld>
            <a:endParaRPr lang="en-US" sz="1600"/>
          </a:p>
        </p:txBody>
      </p:sp>
      <p:sp>
        <p:nvSpPr>
          <p:cNvPr id="3" name="Marcador de contenido 2"/>
          <p:cNvSpPr>
            <a:spLocks noGrp="1"/>
          </p:cNvSpPr>
          <p:nvPr>
            <p:ph idx="1"/>
          </p:nvPr>
        </p:nvSpPr>
        <p:spPr>
          <a:xfrm>
            <a:off x="1097280" y="1951891"/>
            <a:ext cx="10115203" cy="4367213"/>
          </a:xfrm>
        </p:spPr>
        <p:txBody>
          <a:bodyPr>
            <a:noAutofit/>
          </a:bodyPr>
          <a:lstStyle/>
          <a:p>
            <a:pPr>
              <a:spcBef>
                <a:spcPts val="500"/>
              </a:spcBef>
              <a:spcAft>
                <a:spcPts val="500"/>
              </a:spcAft>
              <a:buClr>
                <a:schemeClr val="accent2"/>
              </a:buClr>
              <a:buFont typeface="Wingdings" charset="2"/>
              <a:buChar char="v"/>
            </a:pPr>
            <a:r>
              <a:rPr lang="es-ES_tradnl" sz="2100" dirty="0"/>
              <a:t>Para gestionar proyectos</a:t>
            </a:r>
            <a:r>
              <a:rPr lang="es-ES_tradnl" sz="2100" dirty="0" smtClean="0"/>
              <a:t>, se </a:t>
            </a:r>
            <a:r>
              <a:rPr lang="es-ES_tradnl" sz="2100" dirty="0"/>
              <a:t>utiliza el conocimiento de gestión de proyectos, que se clasifica en múltiples aspectos; </a:t>
            </a:r>
            <a:r>
              <a:rPr lang="es-ES_tradnl" sz="2100" dirty="0" smtClean="0"/>
              <a:t>cada </a:t>
            </a:r>
            <a:r>
              <a:rPr lang="es-ES_tradnl" sz="2100" dirty="0"/>
              <a:t>categoría se denomina </a:t>
            </a:r>
            <a:r>
              <a:rPr lang="es-ES_tradnl" sz="2100" i="1" dirty="0"/>
              <a:t>área de conocimiento de gestión de proyectos</a:t>
            </a:r>
            <a:r>
              <a:rPr lang="es-ES_tradnl" sz="2100" dirty="0"/>
              <a:t>. </a:t>
            </a:r>
            <a:endParaRPr lang="es-ES_tradnl" sz="2100" dirty="0" smtClean="0"/>
          </a:p>
          <a:p>
            <a:pPr>
              <a:spcBef>
                <a:spcPts val="500"/>
              </a:spcBef>
              <a:spcAft>
                <a:spcPts val="500"/>
              </a:spcAft>
              <a:buClr>
                <a:schemeClr val="accent2"/>
              </a:buClr>
              <a:buFont typeface="Wingdings" charset="2"/>
              <a:buChar char="v"/>
            </a:pPr>
            <a:r>
              <a:rPr lang="es-ES_tradnl" sz="2100" dirty="0" smtClean="0"/>
              <a:t>Por </a:t>
            </a:r>
            <a:r>
              <a:rPr lang="es-ES_tradnl" sz="2100" dirty="0"/>
              <a:t>ejemplo, cada proyecto tiene un alcance que necesita ser administrado, y el conocimiento requerido para administrar el alcance se encuentra en el área de conocimiento llamada </a:t>
            </a:r>
            <a:r>
              <a:rPr lang="es-ES_tradnl" sz="2100" i="1" dirty="0"/>
              <a:t>gestión del alcance del proyecto</a:t>
            </a:r>
            <a:r>
              <a:rPr lang="es-ES_tradnl" sz="2100" dirty="0"/>
              <a:t>. </a:t>
            </a:r>
            <a:endParaRPr lang="es-ES_tradnl" sz="2100" dirty="0" smtClean="0"/>
          </a:p>
          <a:p>
            <a:pPr>
              <a:spcBef>
                <a:spcPts val="500"/>
              </a:spcBef>
              <a:spcAft>
                <a:spcPts val="500"/>
              </a:spcAft>
              <a:buClr>
                <a:schemeClr val="accent2"/>
              </a:buClr>
              <a:buFont typeface="Wingdings" charset="2"/>
              <a:buChar char="v"/>
            </a:pPr>
            <a:r>
              <a:rPr lang="es-ES_tradnl" sz="2100" dirty="0" smtClean="0"/>
              <a:t>Para </a:t>
            </a:r>
            <a:r>
              <a:rPr lang="es-ES_tradnl" sz="2100" dirty="0"/>
              <a:t>realizar el trabajo del proyecto dentro del alcance del proyecto, necesita recursos, que deben ser gestionados; </a:t>
            </a:r>
            <a:r>
              <a:rPr lang="es-ES_tradnl" sz="2100" dirty="0" smtClean="0"/>
              <a:t>el </a:t>
            </a:r>
            <a:r>
              <a:rPr lang="es-ES_tradnl" sz="2100" dirty="0"/>
              <a:t>área de conocimiento utilizada para gestionar los recursos humanos se denomina </a:t>
            </a:r>
            <a:r>
              <a:rPr lang="es-ES_tradnl" sz="2100" i="1" dirty="0"/>
              <a:t>gestión de recursos</a:t>
            </a:r>
            <a:r>
              <a:rPr lang="es-ES_tradnl" sz="2100" dirty="0"/>
              <a:t>. </a:t>
            </a:r>
            <a:endParaRPr lang="es-ES_tradnl" sz="2100" dirty="0" smtClean="0"/>
          </a:p>
        </p:txBody>
      </p:sp>
    </p:spTree>
    <p:extLst>
      <p:ext uri="{BB962C8B-B14F-4D97-AF65-F5344CB8AC3E}">
        <p14:creationId xmlns:p14="http://schemas.microsoft.com/office/powerpoint/2010/main" val="20438244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br>
              <a:rPr lang="en-US" dirty="0"/>
            </a:br>
            <a:r>
              <a:rPr lang="en-US" dirty="0"/>
              <a:t>Knowledge Areas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41</a:t>
            </a:fld>
            <a:endParaRPr lang="en-US" sz="1600"/>
          </a:p>
        </p:txBody>
      </p:sp>
      <p:sp>
        <p:nvSpPr>
          <p:cNvPr id="3" name="Marcador de contenido 2"/>
          <p:cNvSpPr>
            <a:spLocks noGrp="1"/>
          </p:cNvSpPr>
          <p:nvPr>
            <p:ph idx="1"/>
          </p:nvPr>
        </p:nvSpPr>
        <p:spPr>
          <a:xfrm>
            <a:off x="1097280" y="1951891"/>
            <a:ext cx="10455812" cy="4367213"/>
          </a:xfrm>
        </p:spPr>
        <p:txBody>
          <a:bodyPr>
            <a:noAutofit/>
          </a:bodyPr>
          <a:lstStyle/>
          <a:p>
            <a:pPr>
              <a:spcBef>
                <a:spcPts val="400"/>
              </a:spcBef>
              <a:spcAft>
                <a:spcPts val="300"/>
              </a:spcAft>
              <a:buClr>
                <a:schemeClr val="accent2"/>
              </a:buClr>
              <a:buFont typeface="Wingdings" charset="2"/>
              <a:buChar char="v"/>
            </a:pPr>
            <a:r>
              <a:rPr lang="es-ES_tradnl" sz="2150" dirty="0"/>
              <a:t>Cada proceso pertenece a una de las diez áreas de </a:t>
            </a:r>
            <a:r>
              <a:rPr lang="es-ES_tradnl" sz="2150"/>
              <a:t>conocimiento </a:t>
            </a:r>
            <a:r>
              <a:rPr lang="es-ES_tradnl" sz="2150" smtClean="0"/>
              <a:t>en </a:t>
            </a:r>
            <a:r>
              <a:rPr lang="es-ES_tradnl" sz="2150" dirty="0"/>
              <a:t>la </a:t>
            </a:r>
            <a:r>
              <a:rPr lang="es-ES_tradnl" sz="2150"/>
              <a:t>siguiente </a:t>
            </a:r>
            <a:r>
              <a:rPr lang="es-ES_tradnl" sz="2150" smtClean="0"/>
              <a:t>lista:</a:t>
            </a:r>
            <a:endParaRPr lang="es-ES_tradnl" sz="2150" dirty="0" smtClean="0"/>
          </a:p>
          <a:p>
            <a:pPr marL="457200" indent="-457200">
              <a:spcBef>
                <a:spcPts val="400"/>
              </a:spcBef>
              <a:spcAft>
                <a:spcPts val="300"/>
              </a:spcAft>
              <a:buClr>
                <a:schemeClr val="accent2"/>
              </a:buClr>
              <a:buFont typeface="+mj-lt"/>
              <a:buAutoNum type="arabicPeriod"/>
            </a:pPr>
            <a:r>
              <a:rPr lang="es-ES_tradnl" sz="2150" dirty="0" smtClean="0"/>
              <a:t>Project </a:t>
            </a:r>
            <a:r>
              <a:rPr lang="es-ES_tradnl" sz="2150" dirty="0" err="1"/>
              <a:t>i</a:t>
            </a:r>
            <a:r>
              <a:rPr lang="es-ES_tradnl" sz="2150" dirty="0" err="1" smtClean="0"/>
              <a:t>ntegration</a:t>
            </a:r>
            <a:r>
              <a:rPr lang="es-ES_tradnl" sz="2150" dirty="0" smtClean="0"/>
              <a:t> </a:t>
            </a:r>
            <a:r>
              <a:rPr lang="es-ES_tradnl" sz="2150" dirty="0" err="1" smtClean="0"/>
              <a:t>management</a:t>
            </a:r>
            <a:endParaRPr lang="es-ES_tradnl" sz="2150" dirty="0" smtClean="0"/>
          </a:p>
          <a:p>
            <a:pPr marL="457200" indent="-457200">
              <a:spcBef>
                <a:spcPts val="400"/>
              </a:spcBef>
              <a:spcAft>
                <a:spcPts val="300"/>
              </a:spcAft>
              <a:buClr>
                <a:schemeClr val="accent2"/>
              </a:buClr>
              <a:buFont typeface="+mj-lt"/>
              <a:buAutoNum type="arabicPeriod"/>
            </a:pPr>
            <a:r>
              <a:rPr lang="en-US" sz="2150" dirty="0"/>
              <a:t>Project scope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schedule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resource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cost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stakeholder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communication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quality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risk </a:t>
            </a:r>
            <a:r>
              <a:rPr lang="en-US" sz="2150" dirty="0" smtClean="0"/>
              <a:t>management</a:t>
            </a:r>
          </a:p>
          <a:p>
            <a:pPr marL="457200" indent="-457200">
              <a:spcBef>
                <a:spcPts val="400"/>
              </a:spcBef>
              <a:spcAft>
                <a:spcPts val="300"/>
              </a:spcAft>
              <a:buClr>
                <a:schemeClr val="accent2"/>
              </a:buClr>
              <a:buFont typeface="+mj-lt"/>
              <a:buAutoNum type="arabicPeriod"/>
            </a:pPr>
            <a:r>
              <a:rPr lang="en-US" sz="2150" dirty="0"/>
              <a:t>Project procurement management</a:t>
            </a:r>
            <a:endParaRPr lang="en-US" sz="2150" dirty="0" smtClean="0"/>
          </a:p>
          <a:p>
            <a:pPr marL="457200" indent="-457200">
              <a:spcBef>
                <a:spcPts val="400"/>
              </a:spcBef>
              <a:spcAft>
                <a:spcPts val="300"/>
              </a:spcAft>
              <a:buClr>
                <a:schemeClr val="accent2"/>
              </a:buClr>
              <a:buFont typeface="+mj-lt"/>
              <a:buAutoNum type="arabicPeriod"/>
            </a:pPr>
            <a:endParaRPr lang="es-ES_tradnl" sz="2150" dirty="0"/>
          </a:p>
          <a:p>
            <a:pPr>
              <a:spcBef>
                <a:spcPts val="400"/>
              </a:spcBef>
              <a:spcAft>
                <a:spcPts val="300"/>
              </a:spcAft>
              <a:buClr>
                <a:schemeClr val="accent2"/>
              </a:buClr>
              <a:buFont typeface="Wingdings" charset="2"/>
              <a:buChar char="v"/>
            </a:pPr>
            <a:endParaRPr lang="es-ES_tradnl" sz="2150" dirty="0"/>
          </a:p>
        </p:txBody>
      </p:sp>
    </p:spTree>
    <p:extLst>
      <p:ext uri="{BB962C8B-B14F-4D97-AF65-F5344CB8AC3E}">
        <p14:creationId xmlns:p14="http://schemas.microsoft.com/office/powerpoint/2010/main" val="451193455"/>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a:t>Understanding Project Management</a:t>
            </a:r>
            <a:br>
              <a:rPr lang="en-US"/>
            </a:br>
            <a:r>
              <a:rPr lang="en-US"/>
              <a:t>Knowledge Areas</a:t>
            </a:r>
            <a:endParaRPr lang="en-US"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42</a:t>
            </a:fld>
            <a:endParaRPr lang="en-US" sz="1600"/>
          </a:p>
        </p:txBody>
      </p:sp>
      <p:pic>
        <p:nvPicPr>
          <p:cNvPr id="4" name="Imagen 3"/>
          <p:cNvPicPr>
            <a:picLocks noChangeAspect="1"/>
          </p:cNvPicPr>
          <p:nvPr/>
        </p:nvPicPr>
        <p:blipFill>
          <a:blip r:embed="rId2"/>
          <a:stretch>
            <a:fillRect/>
          </a:stretch>
        </p:blipFill>
        <p:spPr>
          <a:xfrm>
            <a:off x="1480700" y="2558074"/>
            <a:ext cx="9291559" cy="1978758"/>
          </a:xfrm>
          <a:prstGeom prst="rect">
            <a:avLst/>
          </a:prstGeom>
        </p:spPr>
      </p:pic>
    </p:spTree>
    <p:extLst>
      <p:ext uri="{BB962C8B-B14F-4D97-AF65-F5344CB8AC3E}">
        <p14:creationId xmlns:p14="http://schemas.microsoft.com/office/powerpoint/2010/main" val="163820423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Understanding Project Management</a:t>
            </a:r>
            <a:br>
              <a:rPr lang="en-US" dirty="0"/>
            </a:br>
            <a:r>
              <a:rPr lang="en-US" dirty="0"/>
              <a:t>Knowledge Areas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43</a:t>
            </a:fld>
            <a:endParaRPr lang="en-US" sz="1600"/>
          </a:p>
        </p:txBody>
      </p:sp>
      <p:pic>
        <p:nvPicPr>
          <p:cNvPr id="3" name="Imagen 2"/>
          <p:cNvPicPr>
            <a:picLocks noChangeAspect="1"/>
          </p:cNvPicPr>
          <p:nvPr/>
        </p:nvPicPr>
        <p:blipFill>
          <a:blip r:embed="rId2"/>
          <a:stretch>
            <a:fillRect/>
          </a:stretch>
        </p:blipFill>
        <p:spPr>
          <a:xfrm>
            <a:off x="1829607" y="2034929"/>
            <a:ext cx="8595719" cy="4031763"/>
          </a:xfrm>
          <a:prstGeom prst="rect">
            <a:avLst/>
          </a:prstGeom>
        </p:spPr>
      </p:pic>
    </p:spTree>
    <p:extLst>
      <p:ext uri="{BB962C8B-B14F-4D97-AF65-F5344CB8AC3E}">
        <p14:creationId xmlns:p14="http://schemas.microsoft.com/office/powerpoint/2010/main" val="275925179"/>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6" name="Título 1"/>
          <p:cNvSpPr txBox="1">
            <a:spLocks/>
          </p:cNvSpPr>
          <p:nvPr/>
        </p:nvSpPr>
        <p:spPr>
          <a:xfrm>
            <a:off x="770402" y="649704"/>
            <a:ext cx="4628076" cy="299031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Understanding Project Management</a:t>
            </a:r>
            <a:br>
              <a:rPr lang="en-US" sz="4400" dirty="0"/>
            </a:br>
            <a:r>
              <a:rPr lang="en-US" sz="4400" dirty="0"/>
              <a:t>Knowledge Areas</a:t>
            </a:r>
            <a:endParaRPr lang="en-US" sz="4300" dirty="0"/>
          </a:p>
        </p:txBody>
      </p:sp>
      <p:pic>
        <p:nvPicPr>
          <p:cNvPr id="5" name="Imagen 4"/>
          <p:cNvPicPr>
            <a:picLocks noChangeAspect="1"/>
          </p:cNvPicPr>
          <p:nvPr/>
        </p:nvPicPr>
        <p:blipFill>
          <a:blip r:embed="rId3"/>
          <a:stretch>
            <a:fillRect/>
          </a:stretch>
        </p:blipFill>
        <p:spPr>
          <a:xfrm>
            <a:off x="5549395" y="0"/>
            <a:ext cx="5946564" cy="6858000"/>
          </a:xfrm>
          <a:prstGeom prst="rect">
            <a:avLst/>
          </a:prstGeom>
        </p:spPr>
      </p:pic>
    </p:spTree>
    <p:extLst>
      <p:ext uri="{BB962C8B-B14F-4D97-AF65-F5344CB8AC3E}">
        <p14:creationId xmlns:p14="http://schemas.microsoft.com/office/powerpoint/2010/main" val="48980425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número de diapositiva 4"/>
          <p:cNvSpPr>
            <a:spLocks noGrp="1"/>
          </p:cNvSpPr>
          <p:nvPr>
            <p:ph type="sldNum" sz="quarter" idx="12"/>
          </p:nvPr>
        </p:nvSpPr>
        <p:spPr/>
        <p:txBody>
          <a:bodyPr/>
          <a:lstStyle/>
          <a:p>
            <a:fld id="{694B9F08-450C-8F48-AE7B-7399617BC908}" type="slidenum">
              <a:rPr lang="en-US" sz="1600" smtClean="0"/>
              <a:t>45</a:t>
            </a:fld>
            <a:endParaRPr lang="en-US" sz="1600"/>
          </a:p>
        </p:txBody>
      </p:sp>
      <p:pic>
        <p:nvPicPr>
          <p:cNvPr id="3" name="Imagen 2"/>
          <p:cNvPicPr>
            <a:picLocks noChangeAspect="1"/>
          </p:cNvPicPr>
          <p:nvPr/>
        </p:nvPicPr>
        <p:blipFill>
          <a:blip r:embed="rId2"/>
          <a:stretch>
            <a:fillRect/>
          </a:stretch>
        </p:blipFill>
        <p:spPr>
          <a:xfrm>
            <a:off x="5531126" y="-33090"/>
            <a:ext cx="5842423" cy="6858000"/>
          </a:xfrm>
          <a:prstGeom prst="rect">
            <a:avLst/>
          </a:prstGeom>
        </p:spPr>
      </p:pic>
      <p:pic>
        <p:nvPicPr>
          <p:cNvPr id="4" name="Imagen 3"/>
          <p:cNvPicPr>
            <a:picLocks noChangeAspect="1"/>
          </p:cNvPicPr>
          <p:nvPr/>
        </p:nvPicPr>
        <p:blipFill>
          <a:blip r:embed="rId3"/>
          <a:stretch>
            <a:fillRect/>
          </a:stretch>
        </p:blipFill>
        <p:spPr>
          <a:xfrm>
            <a:off x="2437912" y="2306285"/>
            <a:ext cx="1231900" cy="3949700"/>
          </a:xfrm>
          <a:prstGeom prst="rect">
            <a:avLst/>
          </a:prstGeom>
        </p:spPr>
      </p:pic>
    </p:spTree>
    <p:extLst>
      <p:ext uri="{BB962C8B-B14F-4D97-AF65-F5344CB8AC3E}">
        <p14:creationId xmlns:p14="http://schemas.microsoft.com/office/powerpoint/2010/main" val="747943405"/>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8" name="Título 1"/>
          <p:cNvSpPr txBox="1">
            <a:spLocks/>
          </p:cNvSpPr>
          <p:nvPr/>
        </p:nvSpPr>
        <p:spPr>
          <a:xfrm>
            <a:off x="829931" y="536632"/>
            <a:ext cx="10325749" cy="1854876"/>
          </a:xfrm>
          <a:prstGeom prst="rect">
            <a:avLst/>
          </a:prstGeom>
        </p:spPr>
        <p:txBody>
          <a:bodyPr>
            <a:normAutofit fontScale="925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a:t>
            </a:r>
            <a:r>
              <a:rPr lang="es-ES" sz="4400" dirty="0" smtClean="0"/>
              <a:t>1, </a:t>
            </a:r>
            <a:r>
              <a:rPr lang="es-ES" sz="4400" smtClean="0"/>
              <a:t>Ch1 </a:t>
            </a:r>
            <a:endParaRPr lang="es-ES" sz="4400" dirty="0" smtClean="0"/>
          </a:p>
          <a:p>
            <a:pPr>
              <a:lnSpc>
                <a:spcPct val="150000"/>
              </a:lnSpc>
            </a:pPr>
            <a:r>
              <a:rPr lang="es-ES_tradnl" sz="4400" dirty="0" err="1">
                <a:solidFill>
                  <a:srgbClr val="000000"/>
                </a:solidFill>
                <a:latin typeface="Calibri" charset="0"/>
              </a:rPr>
              <a:t>The</a:t>
            </a:r>
            <a:r>
              <a:rPr lang="es-ES_tradnl" sz="4400" dirty="0">
                <a:solidFill>
                  <a:srgbClr val="000000"/>
                </a:solidFill>
                <a:latin typeface="Calibri" charset="0"/>
              </a:rPr>
              <a:t> Big Picture of Project Management</a:t>
            </a:r>
            <a:endParaRPr lang="en-US" sz="4400" dirty="0"/>
          </a:p>
        </p:txBody>
      </p:sp>
      <p:graphicFrame>
        <p:nvGraphicFramePr>
          <p:cNvPr id="3" name="Tabla 2"/>
          <p:cNvGraphicFramePr>
            <a:graphicFrameLocks noGrp="1"/>
          </p:cNvGraphicFramePr>
          <p:nvPr>
            <p:extLst>
              <p:ext uri="{D42A27DB-BD31-4B8C-83A1-F6EECF244321}">
                <p14:modId xmlns:p14="http://schemas.microsoft.com/office/powerpoint/2010/main" val="1265374715"/>
              </p:ext>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kern="1200" dirty="0">
                          <a:solidFill>
                            <a:srgbClr val="000000"/>
                          </a:solidFill>
                          <a:effectLst/>
                          <a:latin typeface="Calibri" charset="0"/>
                          <a:ea typeface="+mn-ea"/>
                          <a:cs typeface="+mn-cs"/>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1" i="0" u="none" strike="noStrike" kern="1200" dirty="0">
                          <a:solidFill>
                            <a:srgbClr val="FF0000"/>
                          </a:solidFill>
                          <a:effectLst/>
                          <a:latin typeface="Calibri" charset="0"/>
                          <a:ea typeface="+mn-ea"/>
                          <a:cs typeface="+mn-cs"/>
                        </a:rPr>
                        <a:t>Project </a:t>
                      </a:r>
                      <a:r>
                        <a:rPr lang="es-ES_tradnl" sz="2400" b="1" i="0" u="none" strike="noStrike" kern="1200" dirty="0" err="1">
                          <a:solidFill>
                            <a:srgbClr val="FF0000"/>
                          </a:solidFill>
                          <a:effectLst/>
                          <a:latin typeface="Calibri" charset="0"/>
                          <a:ea typeface="+mn-ea"/>
                          <a:cs typeface="+mn-cs"/>
                        </a:rPr>
                        <a:t>Environment</a:t>
                      </a:r>
                      <a:r>
                        <a:rPr lang="es-ES_tradnl" sz="2400" b="1" i="0" u="none" strike="noStrike" kern="1200" dirty="0">
                          <a:solidFill>
                            <a:srgbClr val="FF0000"/>
                          </a:solidFill>
                          <a:effectLst/>
                          <a:latin typeface="Calibri" charset="0"/>
                          <a:ea typeface="+mn-ea"/>
                          <a:cs typeface="+mn-cs"/>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Integration</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a:solidFill>
                            <a:srgbClr val="000000"/>
                          </a:solidFill>
                          <a:effectLst/>
                          <a:latin typeface="Calibri" charset="0"/>
                        </a:rPr>
                        <a:t>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Scope</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4232598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rgbClr val="000000"/>
                </a:solidFill>
                <a:latin typeface="Calibri" charset="0"/>
              </a:rPr>
              <a:t>Project </a:t>
            </a:r>
            <a:r>
              <a:rPr lang="es-ES_tradnl" sz="4400" dirty="0" err="1">
                <a:solidFill>
                  <a:srgbClr val="000000"/>
                </a:solidFill>
                <a:latin typeface="Calibri" charset="0"/>
              </a:rPr>
              <a:t>Environment</a:t>
            </a:r>
            <a:r>
              <a:rPr lang="es-ES_tradnl" sz="4400" dirty="0">
                <a:solidFill>
                  <a:srgbClr val="000000"/>
                </a:solidFill>
                <a:latin typeface="Calibri" charset="0"/>
              </a:rPr>
              <a:t> </a:t>
            </a:r>
          </a:p>
        </p:txBody>
      </p:sp>
    </p:spTree>
    <p:extLst>
      <p:ext uri="{BB962C8B-B14F-4D97-AF65-F5344CB8AC3E}">
        <p14:creationId xmlns:p14="http://schemas.microsoft.com/office/powerpoint/2010/main" val="1704066935"/>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48</a:t>
            </a:fld>
            <a:endParaRPr lang="en-US" sz="1600" dirty="0"/>
          </a:p>
        </p:txBody>
      </p:sp>
      <p:sp>
        <p:nvSpPr>
          <p:cNvPr id="8" name="Título 1"/>
          <p:cNvSpPr txBox="1">
            <a:spLocks/>
          </p:cNvSpPr>
          <p:nvPr/>
        </p:nvSpPr>
        <p:spPr>
          <a:xfrm>
            <a:off x="829931" y="536632"/>
            <a:ext cx="10325749" cy="1854876"/>
          </a:xfrm>
          <a:prstGeom prst="rect">
            <a:avLst/>
          </a:prstGeom>
        </p:spPr>
        <p:txBody>
          <a:bodyPr>
            <a:normAutofit fontScale="925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a:t>
            </a:r>
            <a:r>
              <a:rPr lang="es-ES" sz="4400" dirty="0" smtClean="0"/>
              <a:t>1, </a:t>
            </a:r>
            <a:r>
              <a:rPr lang="es-ES" sz="4400" smtClean="0"/>
              <a:t>Ch1 </a:t>
            </a:r>
            <a:endParaRPr lang="es-ES" sz="4400" dirty="0" smtClean="0"/>
          </a:p>
          <a:p>
            <a:pPr>
              <a:lnSpc>
                <a:spcPct val="150000"/>
              </a:lnSpc>
            </a:pPr>
            <a:r>
              <a:rPr lang="es-ES_tradnl" sz="4400" dirty="0" err="1">
                <a:solidFill>
                  <a:srgbClr val="000000"/>
                </a:solidFill>
                <a:latin typeface="Calibri" charset="0"/>
              </a:rPr>
              <a:t>The</a:t>
            </a:r>
            <a:r>
              <a:rPr lang="es-ES_tradnl" sz="4400" dirty="0">
                <a:solidFill>
                  <a:srgbClr val="000000"/>
                </a:solidFill>
                <a:latin typeface="Calibri" charset="0"/>
              </a:rPr>
              <a:t> Big Picture of Project Management</a:t>
            </a:r>
            <a:endParaRPr lang="en-US" sz="4400" dirty="0"/>
          </a:p>
        </p:txBody>
      </p:sp>
      <p:graphicFrame>
        <p:nvGraphicFramePr>
          <p:cNvPr id="3" name="Tabla 2"/>
          <p:cNvGraphicFramePr>
            <a:graphicFrameLocks noGrp="1"/>
          </p:cNvGraphicFramePr>
          <p:nvPr>
            <p:extLst>
              <p:ext uri="{D42A27DB-BD31-4B8C-83A1-F6EECF244321}">
                <p14:modId xmlns:p14="http://schemas.microsoft.com/office/powerpoint/2010/main" val="2044205054"/>
              </p:ext>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kern="1200" dirty="0">
                          <a:solidFill>
                            <a:srgbClr val="000000"/>
                          </a:solidFill>
                          <a:effectLst/>
                          <a:latin typeface="Calibri" charset="0"/>
                          <a:ea typeface="+mn-ea"/>
                          <a:cs typeface="+mn-cs"/>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0" i="0" u="none" strike="noStrike" kern="1200" dirty="0">
                          <a:solidFill>
                            <a:srgbClr val="000000"/>
                          </a:solidFill>
                          <a:effectLst/>
                          <a:latin typeface="Calibri" charset="0"/>
                          <a:ea typeface="+mn-ea"/>
                          <a:cs typeface="+mn-cs"/>
                        </a:rPr>
                        <a:t>Project </a:t>
                      </a:r>
                      <a:r>
                        <a:rPr lang="es-ES_tradnl" sz="2400" b="0" i="0" u="none" strike="noStrike" kern="1200" dirty="0" err="1">
                          <a:solidFill>
                            <a:srgbClr val="000000"/>
                          </a:solidFill>
                          <a:effectLst/>
                          <a:latin typeface="Calibri" charset="0"/>
                          <a:ea typeface="+mn-ea"/>
                          <a:cs typeface="+mn-cs"/>
                        </a:rPr>
                        <a:t>Environment</a:t>
                      </a:r>
                      <a:r>
                        <a:rPr lang="es-ES_tradnl" sz="2400" b="0" i="0" u="none" strike="noStrike" kern="1200" dirty="0">
                          <a:solidFill>
                            <a:srgbClr val="000000"/>
                          </a:solidFill>
                          <a:effectLst/>
                          <a:latin typeface="Calibri" charset="0"/>
                          <a:ea typeface="+mn-ea"/>
                          <a:cs typeface="+mn-cs"/>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1" i="0" u="none" strike="noStrike" kern="1200" dirty="0">
                          <a:solidFill>
                            <a:srgbClr val="FF0000"/>
                          </a:solidFill>
                          <a:effectLst/>
                          <a:latin typeface="Calibri" charset="0"/>
                          <a:ea typeface="+mn-ea"/>
                          <a:cs typeface="+mn-cs"/>
                        </a:rPr>
                        <a:t>Project </a:t>
                      </a:r>
                      <a:r>
                        <a:rPr lang="es-ES_tradnl" sz="2400" b="1" i="0" u="none" strike="noStrike" kern="1200" dirty="0" err="1">
                          <a:solidFill>
                            <a:srgbClr val="FF0000"/>
                          </a:solidFill>
                          <a:effectLst/>
                          <a:latin typeface="Calibri" charset="0"/>
                          <a:ea typeface="+mn-ea"/>
                          <a:cs typeface="+mn-cs"/>
                        </a:rPr>
                        <a:t>Integration</a:t>
                      </a:r>
                      <a:r>
                        <a:rPr lang="es-ES_tradnl" sz="2400" b="1" i="0" u="none" strike="noStrike" kern="1200" dirty="0">
                          <a:solidFill>
                            <a:srgbClr val="FF0000"/>
                          </a:solidFill>
                          <a:effectLst/>
                          <a:latin typeface="Calibri" charset="0"/>
                          <a:ea typeface="+mn-ea"/>
                          <a:cs typeface="+mn-cs"/>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a:solidFill>
                            <a:srgbClr val="000000"/>
                          </a:solidFill>
                          <a:effectLst/>
                          <a:latin typeface="Calibri" charset="0"/>
                        </a:rPr>
                        <a:t>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a:solidFill>
                            <a:srgbClr val="000000"/>
                          </a:solidFill>
                          <a:effectLst/>
                          <a:latin typeface="Calibri" charset="0"/>
                        </a:rPr>
                        <a:t>Project </a:t>
                      </a:r>
                      <a:r>
                        <a:rPr lang="es-ES_tradnl" sz="2400" b="0" i="0" u="none" strike="noStrike" dirty="0" err="1">
                          <a:solidFill>
                            <a:srgbClr val="000000"/>
                          </a:solidFill>
                          <a:effectLst/>
                          <a:latin typeface="Calibri" charset="0"/>
                        </a:rPr>
                        <a:t>Scope</a:t>
                      </a:r>
                      <a:r>
                        <a:rPr lang="es-ES_tradnl" sz="24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3327837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rgbClr val="000000"/>
                </a:solidFill>
                <a:latin typeface="Calibri" charset="0"/>
              </a:rPr>
              <a:t>Project </a:t>
            </a:r>
            <a:r>
              <a:rPr lang="es-ES_tradnl" sz="4400" dirty="0" err="1">
                <a:solidFill>
                  <a:srgbClr val="000000"/>
                </a:solidFill>
                <a:latin typeface="Calibri" charset="0"/>
              </a:rPr>
              <a:t>Integration</a:t>
            </a:r>
            <a:r>
              <a:rPr lang="es-ES_tradnl" sz="4400" dirty="0">
                <a:solidFill>
                  <a:srgbClr val="000000"/>
                </a:solidFill>
                <a:latin typeface="Calibri" charset="0"/>
              </a:rPr>
              <a:t> Management </a:t>
            </a:r>
          </a:p>
        </p:txBody>
      </p:sp>
    </p:spTree>
    <p:extLst>
      <p:ext uri="{BB962C8B-B14F-4D97-AF65-F5344CB8AC3E}">
        <p14:creationId xmlns:p14="http://schemas.microsoft.com/office/powerpoint/2010/main" val="180810714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5</a:t>
            </a:fld>
            <a:endParaRPr lang="en-US" sz="1600" dirty="0"/>
          </a:p>
        </p:txBody>
      </p:sp>
      <p:sp>
        <p:nvSpPr>
          <p:cNvPr id="14" name="Título 1"/>
          <p:cNvSpPr txBox="1">
            <a:spLocks/>
          </p:cNvSpPr>
          <p:nvPr/>
        </p:nvSpPr>
        <p:spPr>
          <a:xfrm>
            <a:off x="770400" y="506778"/>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1850946393"/>
              </p:ext>
            </p:extLst>
          </p:nvPr>
        </p:nvGraphicFramePr>
        <p:xfrm>
          <a:off x="323653" y="1476354"/>
          <a:ext cx="11553093" cy="4511040"/>
        </p:xfrm>
        <a:graphic>
          <a:graphicData uri="http://schemas.openxmlformats.org/drawingml/2006/table">
            <a:tbl>
              <a:tblPr/>
              <a:tblGrid>
                <a:gridCol w="1191895"/>
                <a:gridCol w="1242413"/>
                <a:gridCol w="730923"/>
                <a:gridCol w="4343400"/>
                <a:gridCol w="4044462"/>
              </a:tblGrid>
              <a:tr h="203200">
                <a:tc rowSpan="4">
                  <a:txBody>
                    <a:bodyPr/>
                    <a:lstStyle/>
                    <a:p>
                      <a:pPr algn="ctr" fontAlgn="ctr"/>
                      <a:r>
                        <a:rPr lang="es-ES_tradnl" sz="2200" b="0" i="0" u="none" strike="noStrike">
                          <a:solidFill>
                            <a:srgbClr val="000000"/>
                          </a:solidFill>
                          <a:effectLst/>
                          <a:latin typeface="Calibri" charset="0"/>
                        </a:rPr>
                        <a:t>MAYO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Lunes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27</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The</a:t>
                      </a:r>
                      <a:r>
                        <a:rPr lang="es-ES_tradnl" sz="20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Martes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The</a:t>
                      </a:r>
                      <a:r>
                        <a:rPr lang="es-ES_tradnl" sz="20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Environment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Miércoles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29</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The</a:t>
                      </a:r>
                      <a:r>
                        <a:rPr lang="es-ES_tradnl" sz="20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Integration</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Jueves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30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Scope</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rowSpan="8">
                  <a:txBody>
                    <a:bodyPr/>
                    <a:lstStyle/>
                    <a:p>
                      <a:pPr algn="ctr" fontAlgn="ctr"/>
                      <a:r>
                        <a:rPr lang="es-ES_tradnl" sz="2200" b="0" i="0" u="none" strike="noStrike">
                          <a:solidFill>
                            <a:srgbClr val="000000"/>
                          </a:solidFill>
                          <a:effectLst/>
                          <a:latin typeface="Calibri" charset="0"/>
                        </a:rPr>
                        <a:t>JUNIO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Lunes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1" i="0" u="none" strike="noStrike">
                          <a:solidFill>
                            <a:srgbClr val="FF0000"/>
                          </a:solidFill>
                          <a:effectLst/>
                          <a:latin typeface="Calibri (Cuerpo)" charset="0"/>
                        </a:rPr>
                        <a:t>Prueba</a:t>
                      </a:r>
                      <a:r>
                        <a:rPr lang="es-ES_tradnl" sz="2000" b="0" i="0" u="none" strike="noStrike">
                          <a:solidFill>
                            <a:srgbClr val="000000"/>
                          </a:solidFill>
                          <a:effectLst/>
                          <a:latin typeface="Calibri" charset="0"/>
                        </a:rPr>
                        <a:t> - 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Resource</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Martes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Cost, Stakeholders, and Communication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Cost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Miércoles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5</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Cost, Stakeholders, and Communication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Managing the Stakeholders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Jueves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Cost, Stakeholders, and Communication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Communication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Lunes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Quality, Risk, and Procurement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Risk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Martes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2200" b="0" i="0" u="none" strike="noStrike">
                          <a:solidFill>
                            <a:srgbClr val="000000"/>
                          </a:solidFill>
                          <a:effectLst/>
                          <a:latin typeface="Calibri" charset="0"/>
                        </a:rPr>
                        <a:t>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Quality, Risk, and Procurement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Procurement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Miercoles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1" i="0" u="none" strike="noStrike" dirty="0">
                          <a:solidFill>
                            <a:srgbClr val="FF0000"/>
                          </a:solidFill>
                          <a:effectLst/>
                          <a:latin typeface="Calibri" charset="0"/>
                        </a:rPr>
                        <a:t>Presentación Proyectos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s-ES_tradnl" sz="2200" b="0" i="0" u="none" strike="noStrike">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Jueves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13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1" i="0" u="none" strike="noStrike" dirty="0">
                          <a:solidFill>
                            <a:srgbClr val="FF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s-ES_tradnl" sz="22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a:noFill/>
                    </a:lnR>
                    <a:lnT>
                      <a:noFill/>
                    </a:lnT>
                    <a:lnB>
                      <a:noFill/>
                    </a:lnB>
                  </a:tcPr>
                </a:tc>
              </a:tr>
            </a:tbl>
          </a:graphicData>
        </a:graphic>
      </p:graphicFrame>
    </p:spTree>
    <p:extLst>
      <p:ext uri="{BB962C8B-B14F-4D97-AF65-F5344CB8AC3E}">
        <p14:creationId xmlns:p14="http://schemas.microsoft.com/office/powerpoint/2010/main" val="85590447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50</a:t>
            </a:fld>
            <a:endParaRPr lang="en-US" sz="1600" dirty="0"/>
          </a:p>
        </p:txBody>
      </p:sp>
      <p:sp>
        <p:nvSpPr>
          <p:cNvPr id="8" name="Título 1"/>
          <p:cNvSpPr txBox="1">
            <a:spLocks/>
          </p:cNvSpPr>
          <p:nvPr/>
        </p:nvSpPr>
        <p:spPr>
          <a:xfrm>
            <a:off x="829931" y="536632"/>
            <a:ext cx="10325749" cy="185487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a:t>
            </a:r>
            <a:r>
              <a:rPr lang="es-ES" sz="4400" dirty="0" smtClean="0"/>
              <a:t>1, Ch2</a:t>
            </a:r>
          </a:p>
          <a:p>
            <a:pPr fontAlgn="b"/>
            <a:r>
              <a:rPr lang="es-ES_tradnl" sz="4400" dirty="0" err="1">
                <a:solidFill>
                  <a:srgbClr val="000000"/>
                </a:solidFill>
                <a:latin typeface="Calibri" charset="0"/>
              </a:rPr>
              <a:t>Scope</a:t>
            </a:r>
            <a:r>
              <a:rPr lang="es-ES_tradnl" sz="4400" dirty="0">
                <a:solidFill>
                  <a:srgbClr val="000000"/>
                </a:solidFill>
                <a:latin typeface="Calibri" charset="0"/>
              </a:rPr>
              <a:t>, Schedule, and </a:t>
            </a:r>
            <a:r>
              <a:rPr lang="es-ES_tradnl" sz="4400" dirty="0" err="1">
                <a:solidFill>
                  <a:srgbClr val="000000"/>
                </a:solidFill>
                <a:latin typeface="Calibri" charset="0"/>
              </a:rPr>
              <a:t>Resources</a:t>
            </a:r>
            <a:r>
              <a:rPr lang="es-ES_tradnl" sz="4400" dirty="0">
                <a:solidFill>
                  <a:srgbClr val="000000"/>
                </a:solidFill>
                <a:latin typeface="Calibri" charset="0"/>
              </a:rPr>
              <a:t> </a:t>
            </a:r>
          </a:p>
        </p:txBody>
      </p:sp>
      <p:graphicFrame>
        <p:nvGraphicFramePr>
          <p:cNvPr id="3" name="Tabla 2"/>
          <p:cNvGraphicFramePr>
            <a:graphicFrameLocks noGrp="1"/>
          </p:cNvGraphicFramePr>
          <p:nvPr>
            <p:extLst>
              <p:ext uri="{D42A27DB-BD31-4B8C-83A1-F6EECF244321}">
                <p14:modId xmlns:p14="http://schemas.microsoft.com/office/powerpoint/2010/main" val="758023177"/>
              </p:ext>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kern="1200" dirty="0">
                          <a:solidFill>
                            <a:srgbClr val="000000"/>
                          </a:solidFill>
                          <a:effectLst/>
                          <a:latin typeface="Calibri" charset="0"/>
                          <a:ea typeface="+mn-ea"/>
                          <a:cs typeface="+mn-cs"/>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0" i="0" u="none" strike="noStrike" kern="1200" dirty="0">
                          <a:solidFill>
                            <a:srgbClr val="000000"/>
                          </a:solidFill>
                          <a:effectLst/>
                          <a:latin typeface="Calibri" charset="0"/>
                          <a:ea typeface="+mn-ea"/>
                          <a:cs typeface="+mn-cs"/>
                        </a:rPr>
                        <a:t>Project </a:t>
                      </a:r>
                      <a:r>
                        <a:rPr lang="es-ES_tradnl" sz="2400" b="0" i="0" u="none" strike="noStrike" kern="1200" dirty="0" err="1">
                          <a:solidFill>
                            <a:srgbClr val="000000"/>
                          </a:solidFill>
                          <a:effectLst/>
                          <a:latin typeface="Calibri" charset="0"/>
                          <a:ea typeface="+mn-ea"/>
                          <a:cs typeface="+mn-cs"/>
                        </a:rPr>
                        <a:t>Environment</a:t>
                      </a:r>
                      <a:r>
                        <a:rPr lang="es-ES_tradnl" sz="2400" b="0" i="0" u="none" strike="noStrike" kern="1200" dirty="0">
                          <a:solidFill>
                            <a:srgbClr val="000000"/>
                          </a:solidFill>
                          <a:effectLst/>
                          <a:latin typeface="Calibri" charset="0"/>
                          <a:ea typeface="+mn-ea"/>
                          <a:cs typeface="+mn-cs"/>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a:solidFill>
                            <a:srgbClr val="000000"/>
                          </a:solidFill>
                          <a:effectLst/>
                          <a:latin typeface="Calibri" charset="0"/>
                        </a:rPr>
                        <a:t> </a:t>
                      </a:r>
                      <a:r>
                        <a:rPr lang="es-ES_tradnl" sz="2400" b="0" i="0" u="none" strike="noStrike" dirty="0" err="1">
                          <a:solidFill>
                            <a:srgbClr val="000000"/>
                          </a:solidFill>
                          <a:effectLst/>
                          <a:latin typeface="Calibri" charset="0"/>
                        </a:rPr>
                        <a:t>The</a:t>
                      </a:r>
                      <a:r>
                        <a:rPr lang="es-ES_tradnl" sz="24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0" i="0" u="none" strike="noStrike" kern="1200" dirty="0">
                          <a:solidFill>
                            <a:srgbClr val="000000"/>
                          </a:solidFill>
                          <a:effectLst/>
                          <a:latin typeface="Calibri" charset="0"/>
                          <a:ea typeface="+mn-ea"/>
                          <a:cs typeface="+mn-cs"/>
                        </a:rPr>
                        <a:t>Project </a:t>
                      </a:r>
                      <a:r>
                        <a:rPr lang="es-ES_tradnl" sz="2400" b="0" i="0" u="none" strike="noStrike" kern="1200" dirty="0" err="1">
                          <a:solidFill>
                            <a:srgbClr val="000000"/>
                          </a:solidFill>
                          <a:effectLst/>
                          <a:latin typeface="Calibri" charset="0"/>
                          <a:ea typeface="+mn-ea"/>
                          <a:cs typeface="+mn-cs"/>
                        </a:rPr>
                        <a:t>Integration</a:t>
                      </a:r>
                      <a:r>
                        <a:rPr lang="es-ES_tradnl" sz="2400" b="0" i="0" u="none" strike="noStrike" kern="1200" dirty="0">
                          <a:solidFill>
                            <a:srgbClr val="000000"/>
                          </a:solidFill>
                          <a:effectLst/>
                          <a:latin typeface="Calibri" charset="0"/>
                          <a:ea typeface="+mn-ea"/>
                          <a:cs typeface="+mn-cs"/>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a:solidFill>
                            <a:srgbClr val="000000"/>
                          </a:solidFill>
                          <a:effectLst/>
                          <a:latin typeface="Calibri" charset="0"/>
                        </a:rPr>
                        <a:t>Scope</a:t>
                      </a:r>
                      <a:r>
                        <a:rPr lang="es-ES_tradnl" sz="2400" b="0" i="0" u="none" strike="noStrike" dirty="0">
                          <a:solidFill>
                            <a:srgbClr val="000000"/>
                          </a:solidFill>
                          <a:effectLst/>
                          <a:latin typeface="Calibri" charset="0"/>
                        </a:rPr>
                        <a:t>, Schedule, and </a:t>
                      </a:r>
                      <a:r>
                        <a:rPr lang="es-ES_tradnl" sz="2400" b="0" i="0" u="none" strike="noStrike" dirty="0" err="1">
                          <a:solidFill>
                            <a:srgbClr val="000000"/>
                          </a:solidFill>
                          <a:effectLst/>
                          <a:latin typeface="Calibri" charset="0"/>
                        </a:rPr>
                        <a:t>Resources</a:t>
                      </a:r>
                      <a:r>
                        <a:rPr lang="es-ES_tradnl" sz="2400" b="0" i="0" u="none" strike="noStrike" dirty="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marL="0" algn="l" defTabSz="914400" rtl="0" eaLnBrk="1" fontAlgn="b" latinLnBrk="0" hangingPunct="1"/>
                      <a:r>
                        <a:rPr lang="es-ES_tradnl" sz="2400" b="1" i="0" u="none" strike="noStrike" kern="1200" dirty="0">
                          <a:solidFill>
                            <a:srgbClr val="FF0000"/>
                          </a:solidFill>
                          <a:effectLst/>
                          <a:latin typeface="Calibri" charset="0"/>
                          <a:ea typeface="+mn-ea"/>
                          <a:cs typeface="+mn-cs"/>
                        </a:rPr>
                        <a:t>Project </a:t>
                      </a:r>
                      <a:r>
                        <a:rPr lang="es-ES_tradnl" sz="2400" b="1" i="0" u="none" strike="noStrike" kern="1200" dirty="0" err="1">
                          <a:solidFill>
                            <a:srgbClr val="FF0000"/>
                          </a:solidFill>
                          <a:effectLst/>
                          <a:latin typeface="Calibri" charset="0"/>
                          <a:ea typeface="+mn-ea"/>
                          <a:cs typeface="+mn-cs"/>
                        </a:rPr>
                        <a:t>Scope</a:t>
                      </a:r>
                      <a:r>
                        <a:rPr lang="es-ES_tradnl" sz="2400" b="1" i="0" u="none" strike="noStrike" kern="1200" dirty="0">
                          <a:solidFill>
                            <a:srgbClr val="FF0000"/>
                          </a:solidFill>
                          <a:effectLst/>
                          <a:latin typeface="Calibri" charset="0"/>
                          <a:ea typeface="+mn-ea"/>
                          <a:cs typeface="+mn-cs"/>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69487030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rgbClr val="000000"/>
                </a:solidFill>
                <a:latin typeface="Calibri" charset="0"/>
              </a:rPr>
              <a:t>Project </a:t>
            </a:r>
            <a:r>
              <a:rPr lang="es-ES_tradnl" sz="4400" dirty="0" err="1">
                <a:solidFill>
                  <a:srgbClr val="000000"/>
                </a:solidFill>
                <a:latin typeface="Calibri" charset="0"/>
              </a:rPr>
              <a:t>Scope</a:t>
            </a:r>
            <a:r>
              <a:rPr lang="es-ES_tradnl" sz="4400" dirty="0">
                <a:solidFill>
                  <a:srgbClr val="000000"/>
                </a:solidFill>
                <a:latin typeface="Calibri" charset="0"/>
              </a:rPr>
              <a:t> Management </a:t>
            </a:r>
          </a:p>
        </p:txBody>
      </p:sp>
    </p:spTree>
    <p:extLst>
      <p:ext uri="{BB962C8B-B14F-4D97-AF65-F5344CB8AC3E}">
        <p14:creationId xmlns:p14="http://schemas.microsoft.com/office/powerpoint/2010/main" val="111354151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6</a:t>
            </a:fld>
            <a:endParaRPr lang="en-US" sz="1600" dirty="0"/>
          </a:p>
        </p:txBody>
      </p:sp>
      <p:sp>
        <p:nvSpPr>
          <p:cNvPr id="6" name="Rectángulo 5"/>
          <p:cNvSpPr/>
          <p:nvPr/>
        </p:nvSpPr>
        <p:spPr>
          <a:xfrm>
            <a:off x="1097280" y="2202043"/>
            <a:ext cx="10352598" cy="2246769"/>
          </a:xfrm>
          <a:prstGeom prst="rect">
            <a:avLst/>
          </a:prstGeom>
        </p:spPr>
        <p:txBody>
          <a:bodyPr wrap="square">
            <a:spAutoFit/>
          </a:bodyPr>
          <a:lstStyle/>
          <a:p>
            <a:pPr marL="457200" indent="-457200">
              <a:buAutoNum type="arabicParenBoth"/>
            </a:pPr>
            <a:r>
              <a:rPr lang="es-ES" sz="2800" dirty="0" smtClean="0"/>
              <a:t>Descripción del Proyecto de Tesis</a:t>
            </a:r>
            <a:endParaRPr lang="es-ES_tradnl" sz="2800" dirty="0" smtClean="0"/>
          </a:p>
          <a:p>
            <a:pPr marL="457200" indent="-457200">
              <a:buAutoNum type="arabicParenBoth"/>
            </a:pPr>
            <a:r>
              <a:rPr lang="es-ES" sz="2800" dirty="0" smtClean="0"/>
              <a:t>Más la documentación a manera de Reporte Ejecutivo</a:t>
            </a:r>
          </a:p>
          <a:p>
            <a:pPr marL="457200" indent="-457200">
              <a:buAutoNum type="arabicParenBoth"/>
            </a:pPr>
            <a:endParaRPr lang="es-ES" sz="2800" dirty="0"/>
          </a:p>
          <a:p>
            <a:pPr marL="457200" indent="-457200">
              <a:buAutoNum type="arabicParenBoth"/>
            </a:pPr>
            <a:endParaRPr lang="es-ES_tradnl" sz="2800" dirty="0" smtClean="0"/>
          </a:p>
          <a:p>
            <a:r>
              <a:rPr lang="es-ES_tradnl" sz="2800" dirty="0" smtClean="0"/>
              <a:t>(3) </a:t>
            </a:r>
            <a:r>
              <a:rPr lang="es-ES" sz="2800" dirty="0" smtClean="0"/>
              <a:t>Otro tema?</a:t>
            </a:r>
            <a:endParaRPr lang="es-ES_tradnl" sz="2800" dirty="0"/>
          </a:p>
        </p:txBody>
      </p:sp>
    </p:spTree>
    <p:extLst>
      <p:ext uri="{BB962C8B-B14F-4D97-AF65-F5344CB8AC3E}">
        <p14:creationId xmlns:p14="http://schemas.microsoft.com/office/powerpoint/2010/main" val="10194551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El lado </a:t>
            </a:r>
            <a:r>
              <a:rPr lang="es-ES" sz="4400" b="1" dirty="0" smtClean="0"/>
              <a:t>práctico</a:t>
            </a:r>
            <a:r>
              <a:rPr lang="es-ES" sz="4400" dirty="0" smtClean="0"/>
              <a:t> de este curso</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7</a:t>
            </a:fld>
            <a:endParaRPr lang="en-US" sz="1600" dirty="0"/>
          </a:p>
        </p:txBody>
      </p:sp>
      <p:sp>
        <p:nvSpPr>
          <p:cNvPr id="5" name="CuadroTexto 4"/>
          <p:cNvSpPr txBox="1"/>
          <p:nvPr/>
        </p:nvSpPr>
        <p:spPr>
          <a:xfrm>
            <a:off x="1130531" y="2477193"/>
            <a:ext cx="3208764" cy="1384995"/>
          </a:xfrm>
          <a:prstGeom prst="rect">
            <a:avLst/>
          </a:prstGeom>
          <a:noFill/>
        </p:spPr>
        <p:txBody>
          <a:bodyPr wrap="none" rtlCol="0">
            <a:spAutoFit/>
          </a:bodyPr>
          <a:lstStyle/>
          <a:p>
            <a:pPr marL="457200" indent="-457200">
              <a:buFontTx/>
              <a:buChar char="-"/>
            </a:pPr>
            <a:r>
              <a:rPr lang="en-US" sz="2800" dirty="0" smtClean="0"/>
              <a:t>SLR paper </a:t>
            </a:r>
          </a:p>
          <a:p>
            <a:pPr marL="457200" indent="-457200">
              <a:buFontTx/>
              <a:buChar char="-"/>
            </a:pPr>
            <a:r>
              <a:rPr lang="en-US" sz="2800" dirty="0" err="1"/>
              <a:t>M</a:t>
            </a:r>
            <a:r>
              <a:rPr lang="en-US" sz="2800" dirty="0" err="1" smtClean="0"/>
              <a:t>anejo</a:t>
            </a:r>
            <a:r>
              <a:rPr lang="en-US" sz="2800" dirty="0" smtClean="0"/>
              <a:t> de LATEX</a:t>
            </a:r>
          </a:p>
          <a:p>
            <a:pPr marL="457200" indent="-457200">
              <a:buFontTx/>
              <a:buChar char="-"/>
            </a:pPr>
            <a:r>
              <a:rPr lang="en-US" sz="2800" dirty="0" err="1" smtClean="0"/>
              <a:t>Manejo</a:t>
            </a:r>
            <a:r>
              <a:rPr lang="en-US" sz="2800" dirty="0" smtClean="0"/>
              <a:t> de </a:t>
            </a:r>
            <a:r>
              <a:rPr lang="en-US" sz="2800" dirty="0" err="1" smtClean="0"/>
              <a:t>Bibtex</a:t>
            </a:r>
            <a:endParaRPr lang="en-US" sz="2800" dirty="0"/>
          </a:p>
        </p:txBody>
      </p:sp>
      <p:pic>
        <p:nvPicPr>
          <p:cNvPr id="7" name="Imagen 6"/>
          <p:cNvPicPr>
            <a:picLocks noChangeAspect="1"/>
          </p:cNvPicPr>
          <p:nvPr/>
        </p:nvPicPr>
        <p:blipFill rotWithShape="1">
          <a:blip r:embed="rId3"/>
          <a:srcRect r="36110"/>
          <a:stretch/>
        </p:blipFill>
        <p:spPr>
          <a:xfrm>
            <a:off x="7237395" y="1949929"/>
            <a:ext cx="2539652" cy="4090518"/>
          </a:xfrm>
          <a:prstGeom prst="rect">
            <a:avLst/>
          </a:prstGeom>
        </p:spPr>
      </p:pic>
      <p:sp>
        <p:nvSpPr>
          <p:cNvPr id="3" name="CuadroTexto 2"/>
          <p:cNvSpPr txBox="1"/>
          <p:nvPr/>
        </p:nvSpPr>
        <p:spPr>
          <a:xfrm>
            <a:off x="9900458" y="2672862"/>
            <a:ext cx="1617465" cy="1569660"/>
          </a:xfrm>
          <a:prstGeom prst="rect">
            <a:avLst/>
          </a:prstGeom>
          <a:noFill/>
        </p:spPr>
        <p:txBody>
          <a:bodyPr wrap="square" rtlCol="0">
            <a:spAutoFit/>
          </a:bodyPr>
          <a:lstStyle/>
          <a:p>
            <a:r>
              <a:rPr lang="en-US" sz="2400" dirty="0" smtClean="0"/>
              <a:t>La </a:t>
            </a:r>
            <a:r>
              <a:rPr lang="en-US" sz="2400" dirty="0" err="1" smtClean="0"/>
              <a:t>tesis</a:t>
            </a:r>
            <a:r>
              <a:rPr lang="en-US" sz="2400" dirty="0" smtClean="0"/>
              <a:t> </a:t>
            </a:r>
            <a:r>
              <a:rPr lang="en-US" sz="2400" dirty="0" err="1" smtClean="0"/>
              <a:t>despu</a:t>
            </a:r>
            <a:r>
              <a:rPr lang="es-ES" sz="2400" dirty="0" err="1" smtClean="0"/>
              <a:t>és</a:t>
            </a:r>
            <a:r>
              <a:rPr lang="es-ES" sz="2400" dirty="0" smtClean="0"/>
              <a:t> de muchas revisiones</a:t>
            </a:r>
            <a:endParaRPr lang="en-US" sz="2400" dirty="0"/>
          </a:p>
        </p:txBody>
      </p:sp>
    </p:spTree>
    <p:extLst>
      <p:ext uri="{BB962C8B-B14F-4D97-AF65-F5344CB8AC3E}">
        <p14:creationId xmlns:p14="http://schemas.microsoft.com/office/powerpoint/2010/main" val="3719165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1928552"/>
            <a:ext cx="10058400" cy="3940541"/>
          </a:xfrm>
        </p:spPr>
        <p:txBody>
          <a:bodyPr>
            <a:normAutofit fontScale="92500" lnSpcReduction="10000"/>
          </a:bodyPr>
          <a:lstStyle/>
          <a:p>
            <a:r>
              <a:rPr lang="en-US" sz="2400" dirty="0" err="1"/>
              <a:t>l</a:t>
            </a:r>
            <a:r>
              <a:rPr lang="en-US" sz="2400" dirty="0" err="1" smtClean="0"/>
              <a:t>orena.recalde@epn.edu.ec</a:t>
            </a:r>
            <a:endParaRPr lang="en-US" sz="2400" dirty="0" smtClean="0"/>
          </a:p>
          <a:p>
            <a:r>
              <a:rPr lang="en-US" sz="2400" dirty="0" err="1" smtClean="0"/>
              <a:t>Asistencia</a:t>
            </a:r>
            <a:r>
              <a:rPr lang="en-US" sz="2400" dirty="0" smtClean="0"/>
              <a:t> -&gt; </a:t>
            </a:r>
            <a:r>
              <a:rPr lang="en-US" sz="2400" dirty="0" err="1" smtClean="0"/>
              <a:t>Presencial</a:t>
            </a:r>
            <a:endParaRPr lang="en-US" sz="2400" dirty="0" smtClean="0"/>
          </a:p>
          <a:p>
            <a:r>
              <a:rPr lang="en-US" sz="2400" dirty="0" err="1" smtClean="0"/>
              <a:t>Horario</a:t>
            </a:r>
            <a:r>
              <a:rPr lang="en-US" sz="2400" dirty="0" smtClean="0"/>
              <a:t> de </a:t>
            </a:r>
            <a:r>
              <a:rPr lang="en-US" sz="2400" dirty="0" err="1" smtClean="0"/>
              <a:t>consulta</a:t>
            </a:r>
            <a:r>
              <a:rPr lang="en-US" sz="2400" dirty="0" smtClean="0"/>
              <a:t>: </a:t>
            </a:r>
            <a:r>
              <a:rPr lang="en-US" sz="2400" dirty="0" err="1" smtClean="0"/>
              <a:t>viernes</a:t>
            </a:r>
            <a:r>
              <a:rPr lang="en-US" sz="2400" dirty="0" smtClean="0"/>
              <a:t> 16.00 a 18.00, </a:t>
            </a:r>
            <a:r>
              <a:rPr lang="en-US" sz="2400" dirty="0" err="1" smtClean="0"/>
              <a:t>previo</a:t>
            </a:r>
            <a:r>
              <a:rPr lang="en-US" sz="2400" dirty="0" smtClean="0"/>
              <a:t> </a:t>
            </a:r>
            <a:r>
              <a:rPr lang="en-US" sz="2400" dirty="0" err="1" smtClean="0"/>
              <a:t>acuerdo</a:t>
            </a:r>
            <a:endParaRPr lang="en-US" sz="2400" dirty="0" smtClean="0"/>
          </a:p>
          <a:p>
            <a:r>
              <a:rPr lang="en-US" sz="2400" dirty="0" err="1" smtClean="0"/>
              <a:t>Asistente</a:t>
            </a:r>
            <a:r>
              <a:rPr lang="en-US" sz="2400" dirty="0" smtClean="0"/>
              <a:t>?</a:t>
            </a:r>
          </a:p>
          <a:p>
            <a:r>
              <a:rPr lang="en-US" sz="2400" dirty="0" err="1" smtClean="0"/>
              <a:t>Ingl</a:t>
            </a:r>
            <a:r>
              <a:rPr lang="es-ES" sz="2400" dirty="0" err="1" smtClean="0"/>
              <a:t>és</a:t>
            </a:r>
            <a:r>
              <a:rPr lang="es-ES" sz="2400" dirty="0" smtClean="0"/>
              <a:t>?</a:t>
            </a:r>
          </a:p>
          <a:p>
            <a:r>
              <a:rPr lang="es-ES" sz="2400" dirty="0" smtClean="0"/>
              <a:t>Opción 1: Actuación: presentación de 15 min</a:t>
            </a:r>
          </a:p>
          <a:p>
            <a:r>
              <a:rPr lang="es-ES" sz="2400" dirty="0" smtClean="0"/>
              <a:t>Short </a:t>
            </a:r>
            <a:r>
              <a:rPr lang="es-ES" sz="2400" dirty="0" err="1" smtClean="0"/>
              <a:t>Breaks</a:t>
            </a:r>
            <a:endParaRPr lang="es-ES" sz="2400" dirty="0" smtClean="0"/>
          </a:p>
          <a:p>
            <a:r>
              <a:rPr lang="es-ES" sz="2400" dirty="0" smtClean="0"/>
              <a:t>Inicio y  Fin de clase</a:t>
            </a:r>
          </a:p>
          <a:p>
            <a:r>
              <a:rPr lang="es-ES" sz="2400" dirty="0">
                <a:solidFill>
                  <a:schemeClr val="tx1"/>
                </a:solidFill>
              </a:rPr>
              <a:t>https://</a:t>
            </a:r>
            <a:r>
              <a:rPr lang="es-ES" sz="2400" dirty="0" err="1" smtClean="0">
                <a:solidFill>
                  <a:schemeClr val="tx1"/>
                </a:solidFill>
              </a:rPr>
              <a:t>github.com</a:t>
            </a:r>
            <a:r>
              <a:rPr lang="es-ES" sz="2400" dirty="0" smtClean="0">
                <a:solidFill>
                  <a:schemeClr val="tx1"/>
                </a:solidFill>
              </a:rPr>
              <a:t>/lore10/</a:t>
            </a:r>
            <a:r>
              <a:rPr lang="es-ES" sz="2400" dirty="0" err="1">
                <a:solidFill>
                  <a:schemeClr val="tx1"/>
                </a:solidFill>
              </a:rPr>
              <a:t>T</a:t>
            </a:r>
            <a:r>
              <a:rPr lang="es-ES" sz="2400" smtClean="0">
                <a:solidFill>
                  <a:schemeClr val="tx1"/>
                </a:solidFill>
              </a:rPr>
              <a:t>opicosE</a:t>
            </a:r>
            <a:endParaRPr lang="en-US" sz="24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a:t>
            </a:fld>
            <a:endParaRPr lang="en-US" sz="1600"/>
          </a:p>
        </p:txBody>
      </p:sp>
    </p:spTree>
    <p:extLst>
      <p:ext uri="{BB962C8B-B14F-4D97-AF65-F5344CB8AC3E}">
        <p14:creationId xmlns:p14="http://schemas.microsoft.com/office/powerpoint/2010/main" val="833410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9</a:t>
            </a:fld>
            <a:endParaRPr lang="es-ES_tradnl" sz="1600" dirty="0"/>
          </a:p>
        </p:txBody>
      </p:sp>
      <p:sp>
        <p:nvSpPr>
          <p:cNvPr id="6" name="Título 1"/>
          <p:cNvSpPr txBox="1">
            <a:spLocks/>
          </p:cNvSpPr>
          <p:nvPr/>
        </p:nvSpPr>
        <p:spPr>
          <a:xfrm>
            <a:off x="681644" y="293914"/>
            <a:ext cx="11089860" cy="1510981"/>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Calendario Actuaciones</a:t>
            </a:r>
            <a:endParaRPr lang="es-ES_tradnl" sz="4400" b="1" dirty="0"/>
          </a:p>
        </p:txBody>
      </p:sp>
      <p:graphicFrame>
        <p:nvGraphicFramePr>
          <p:cNvPr id="3" name="Tabla 2"/>
          <p:cNvGraphicFramePr>
            <a:graphicFrameLocks noGrp="1"/>
          </p:cNvGraphicFramePr>
          <p:nvPr>
            <p:extLst>
              <p:ext uri="{D42A27DB-BD31-4B8C-83A1-F6EECF244321}">
                <p14:modId xmlns:p14="http://schemas.microsoft.com/office/powerpoint/2010/main" val="1659278196"/>
              </p:ext>
            </p:extLst>
          </p:nvPr>
        </p:nvGraphicFramePr>
        <p:xfrm>
          <a:off x="567099" y="1049404"/>
          <a:ext cx="10906624" cy="5166360"/>
        </p:xfrm>
        <a:graphic>
          <a:graphicData uri="http://schemas.openxmlformats.org/drawingml/2006/table">
            <a:tbl>
              <a:tblPr/>
              <a:tblGrid>
                <a:gridCol w="3516940"/>
                <a:gridCol w="821076"/>
                <a:gridCol w="821076"/>
                <a:gridCol w="821076"/>
                <a:gridCol w="821076"/>
                <a:gridCol w="821076"/>
                <a:gridCol w="821076"/>
                <a:gridCol w="821076"/>
                <a:gridCol w="821076"/>
                <a:gridCol w="821076"/>
              </a:tblGrid>
              <a:tr h="203200">
                <a:tc>
                  <a:txBody>
                    <a:bodyPr/>
                    <a:lstStyle/>
                    <a:p>
                      <a:pPr algn="l" fontAlgn="b"/>
                      <a:endParaRPr lang="es-ES_tradnl" sz="18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a:noFill/>
                    </a:lnB>
                  </a:tcPr>
                </a:tc>
                <a:tc>
                  <a:txBody>
                    <a:bodyPr/>
                    <a:lstStyle/>
                    <a:p>
                      <a:pPr algn="ctr" fontAlgn="ctr"/>
                      <a:r>
                        <a:rPr lang="es-ES_tradnl" sz="1800" b="0" i="0" u="none" strike="noStrike">
                          <a:solidFill>
                            <a:srgbClr val="000000"/>
                          </a:solidFill>
                          <a:effectLst/>
                          <a:latin typeface="Calibri" charset="0"/>
                        </a:rPr>
                        <a:t>Ma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Mi</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Ju</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Lu</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Ma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Mi</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Ju</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Lu</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Ma</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endParaRPr lang="es-ES_tradnl" sz="18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ctr"/>
                      <a:r>
                        <a:rPr lang="is-IS" sz="1800" b="0" i="0" u="none" strike="noStrike">
                          <a:solidFill>
                            <a:srgbClr val="000000"/>
                          </a:solidFill>
                          <a:effectLst/>
                          <a:latin typeface="Calibri" charset="0"/>
                        </a:rPr>
                        <a:t>28</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is-IS" sz="1800" b="0" i="0" u="none" strike="noStrike">
                          <a:solidFill>
                            <a:srgbClr val="000000"/>
                          </a:solidFill>
                          <a:effectLst/>
                          <a:latin typeface="Calibri" charset="0"/>
                        </a:rPr>
                        <a:t>29</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30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3</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4</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5</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6</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10</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cs-CZ" sz="1800" b="0" i="0" u="none" strike="noStrike">
                          <a:solidFill>
                            <a:srgbClr val="000000"/>
                          </a:solidFill>
                          <a:effectLst/>
                          <a:latin typeface="Calibri" charset="0"/>
                        </a:rPr>
                        <a:t>11</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richard.amaguaya@epn.edu.ec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guillermo.andrade@epn.edu.ec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enmanuel.arruelas@epn.edu.ec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paulo.cabrera@epn.edu.ec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eduardo.cajias@epn.edu.ec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erika.cevallos@epn.edu.ec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diego.chacon@epn.edu.ec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paul.chicaiza@epn.edu.ec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carlos.cueva@epn.edu.ec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david.galarza@epn.edu.ec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alexis.gonzalez@epn.edu.ec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jorge.izamoposita@epn.edu.ec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nelson.lopez@epn.edu.ec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lorena.morales@epn.edu.ec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a:solidFill>
                            <a:srgbClr val="000000"/>
                          </a:solidFill>
                          <a:effectLst/>
                          <a:latin typeface="Calibri" charset="0"/>
                        </a:rPr>
                        <a:t>juan.pineida@epn.edu.ec</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1800" b="0" i="0" u="none" strike="noStrike" dirty="0" err="1">
                          <a:solidFill>
                            <a:srgbClr val="000000"/>
                          </a:solidFill>
                          <a:effectLst/>
                          <a:latin typeface="Calibri" charset="0"/>
                        </a:rPr>
                        <a:t>gregorio.villalba@epn.edu.ec</a:t>
                      </a:r>
                      <a:endParaRPr lang="es-ES_tradnl" sz="18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sk-SK" sz="1800" b="0" i="0" u="none" strike="noStrike">
                          <a:solidFill>
                            <a:srgbClr val="000000"/>
                          </a:solidFill>
                          <a:effectLst/>
                          <a:latin typeface="Calibri" charset="0"/>
                        </a:rPr>
                        <a:t> </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ctr"/>
                      <a:r>
                        <a:rPr lang="es-ES_tradnl" sz="1800" b="0" i="0" u="none" strike="noStrike" dirty="0">
                          <a:solidFill>
                            <a:srgbClr val="000000"/>
                          </a:solidFill>
                          <a:effectLst/>
                          <a:latin typeface="Calibri" charset="0"/>
                        </a:rPr>
                        <a:t>x</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56162379"/>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35796</TotalTime>
  <Words>3993</Words>
  <Application>Microsoft Macintosh PowerPoint</Application>
  <PresentationFormat>Panorámica</PresentationFormat>
  <Paragraphs>525</Paragraphs>
  <Slides>51</Slides>
  <Notes>13</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51</vt:i4>
      </vt:variant>
    </vt:vector>
  </HeadingPairs>
  <TitlesOfParts>
    <vt:vector size="58" baseType="lpstr">
      <vt:lpstr>Calibri</vt:lpstr>
      <vt:lpstr>Calibri (Cuerpo)</vt:lpstr>
      <vt:lpstr>Calibri Light</vt:lpstr>
      <vt:lpstr>Mangal</vt:lpstr>
      <vt:lpstr>Wingdings</vt:lpstr>
      <vt:lpstr>Arial</vt:lpstr>
      <vt:lpstr>Retrospección</vt:lpstr>
      <vt:lpstr>Presentación de PowerPoint</vt:lpstr>
      <vt:lpstr>Un poco sobre mi background</vt:lpstr>
      <vt:lpstr>Presentación de PowerPoint</vt:lpstr>
      <vt:lpstr>Evaluación</vt:lpstr>
      <vt:lpstr>Presentación de PowerPoint</vt:lpstr>
      <vt:lpstr>Proyecto final</vt:lpstr>
      <vt:lpstr>El lado práctico de este curso</vt:lpstr>
      <vt:lpstr>Indicaciones Generales</vt:lpstr>
      <vt:lpstr>Presentación de PowerPoint</vt:lpstr>
      <vt:lpstr>Bibliografía</vt:lpstr>
      <vt:lpstr>CAPM</vt:lpstr>
      <vt:lpstr>CAPM</vt:lpstr>
      <vt:lpstr>Presentación de PowerPoint</vt:lpstr>
      <vt:lpstr>Project Management Framework </vt:lpstr>
      <vt:lpstr>Presentación de PowerPoint</vt:lpstr>
      <vt:lpstr>Introducción</vt:lpstr>
      <vt:lpstr>Introducción</vt:lpstr>
      <vt:lpstr>What Is a Project?</vt:lpstr>
      <vt:lpstr>What Is a Project?</vt:lpstr>
      <vt:lpstr>What Is a Project?</vt:lpstr>
      <vt:lpstr>Distinguishing Projects from Operations</vt:lpstr>
      <vt:lpstr>Distinguishing Projects from Operations</vt:lpstr>
      <vt:lpstr>Ejemplos de Proyectos</vt:lpstr>
      <vt:lpstr>Distinguishing Projects from Operations</vt:lpstr>
      <vt:lpstr>Distinguishing Projects from Operations</vt:lpstr>
      <vt:lpstr>Understanding Project Management</vt:lpstr>
      <vt:lpstr>Understanding Project Management</vt:lpstr>
      <vt:lpstr>Understanding Project Management</vt:lpstr>
      <vt:lpstr>Understanding Progressive Elaboration</vt:lpstr>
      <vt:lpstr>Understanding Progressive Elaboration</vt:lpstr>
      <vt:lpstr>Understanding Progressive Elaboration</vt:lpstr>
      <vt:lpstr>Understanding a Process</vt:lpstr>
      <vt:lpstr>Understanding a Process</vt:lpstr>
      <vt:lpstr>Understanding a Process</vt:lpstr>
      <vt:lpstr>Understanding a Process</vt:lpstr>
      <vt:lpstr>Understanding a Process</vt:lpstr>
      <vt:lpstr>Understanding the Project Lifecycle</vt:lpstr>
      <vt:lpstr>Understanding the Project Lifecycle</vt:lpstr>
      <vt:lpstr>Understanding the Project Lifecycle</vt:lpstr>
      <vt:lpstr>Understanding Project Management Knowledge Areas</vt:lpstr>
      <vt:lpstr>Understanding Project Management Knowledge Areas</vt:lpstr>
      <vt:lpstr>Understanding Project Management Knowledge Areas</vt:lpstr>
      <vt:lpstr>Understanding Project Management Knowledge Areas</vt:lpstr>
      <vt:lpstr>Presentación de PowerPoint</vt:lpstr>
      <vt:lpstr>Presentación de PowerPoint</vt:lpstr>
      <vt:lpstr>Presentación de PowerPoint</vt:lpstr>
      <vt:lpstr>Project Environment </vt:lpstr>
      <vt:lpstr>Presentación de PowerPoint</vt:lpstr>
      <vt:lpstr>Project Integration Management </vt:lpstr>
      <vt:lpstr>Presentación de PowerPoint</vt:lpstr>
      <vt:lpstr>Project Scope Management </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346</cp:revision>
  <dcterms:created xsi:type="dcterms:W3CDTF">2018-09-05T16:34:01Z</dcterms:created>
  <dcterms:modified xsi:type="dcterms:W3CDTF">2019-05-27T16:42:32Z</dcterms:modified>
</cp:coreProperties>
</file>